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Obra Letra Bold" panose="020B0604020202020204" charset="0"/>
      <p:regular r:id="rId20"/>
    </p:embeddedFont>
    <p:embeddedFont>
      <p:font typeface="Calibri" panose="020F0502020204030204" pitchFamily="34" charset="0"/>
      <p:regular r:id="rId21"/>
      <p:bold r:id="rId22"/>
      <p:italic r:id="rId23"/>
      <p:boldItalic r:id="rId24"/>
    </p:embeddedFont>
    <p:embeddedFont>
      <p:font typeface="Monterchi Sans Bold" panose="020B0604020202020204" charset="0"/>
      <p:regular r:id="rId25"/>
    </p:embeddedFont>
    <p:embeddedFont>
      <p:font typeface="Canva Sans Bold" panose="020B0604020202020204" charset="0"/>
      <p:regular r:id="rId26"/>
    </p:embeddedFont>
    <p:embeddedFont>
      <p:font typeface="Monterchi San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2059B-01F6-4BA0-9C93-C4CC3BD7D437}"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7B0F6-6921-445D-B2D8-3D98FAC11578}" type="slidenum">
              <a:rPr lang="en-US" smtClean="0"/>
              <a:t>‹#›</a:t>
            </a:fld>
            <a:endParaRPr lang="en-US"/>
          </a:p>
        </p:txBody>
      </p:sp>
    </p:spTree>
    <p:extLst>
      <p:ext uri="{BB962C8B-B14F-4D97-AF65-F5344CB8AC3E}">
        <p14:creationId xmlns:p14="http://schemas.microsoft.com/office/powerpoint/2010/main" val="330327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7B0F6-6921-445D-B2D8-3D98FAC11578}" type="slidenum">
              <a:rPr lang="en-US" smtClean="0"/>
              <a:t>5</a:t>
            </a:fld>
            <a:endParaRPr lang="en-US"/>
          </a:p>
        </p:txBody>
      </p:sp>
    </p:spTree>
    <p:extLst>
      <p:ext uri="{BB962C8B-B14F-4D97-AF65-F5344CB8AC3E}">
        <p14:creationId xmlns:p14="http://schemas.microsoft.com/office/powerpoint/2010/main" val="2013202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21.svg"/><Relationship Id="rId10"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9.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4.svg"/><Relationship Id="rId5" Type="http://schemas.openxmlformats.org/officeDocument/2006/relationships/image" Target="../media/image29.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4.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18.sv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24.svg"/><Relationship Id="rId15" Type="http://schemas.openxmlformats.org/officeDocument/2006/relationships/image" Target="../media/image37.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36.svg"/><Relationship Id="rId1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21.svg"/><Relationship Id="rId4" Type="http://schemas.openxmlformats.org/officeDocument/2006/relationships/image" Target="../media/image11.png"/><Relationship Id="rId9" Type="http://schemas.openxmlformats.org/officeDocument/2006/relationships/image" Target="../media/image13.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2.svg"/><Relationship Id="rId5" Type="http://schemas.openxmlformats.org/officeDocument/2006/relationships/image" Target="../media/image3.png"/><Relationship Id="rId15" Type="http://schemas.openxmlformats.org/officeDocument/2006/relationships/image" Target="../media/image9.sv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jpeg"/><Relationship Id="rId7" Type="http://schemas.openxmlformats.org/officeDocument/2006/relationships/image" Target="../media/image15.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2.sv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8.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18.sv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png"/><Relationship Id="rId5" Type="http://schemas.openxmlformats.org/officeDocument/2006/relationships/image" Target="../media/image24.sv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36.sv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8.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sp>
        <p:nvSpPr>
          <p:cNvPr id="3" name="Freeform 3"/>
          <p:cNvSpPr/>
          <p:nvPr/>
        </p:nvSpPr>
        <p:spPr>
          <a:xfrm rot="-10800000">
            <a:off x="2922672" y="599614"/>
            <a:ext cx="12364270" cy="9261962"/>
          </a:xfrm>
          <a:custGeom>
            <a:avLst/>
            <a:gdLst/>
            <a:ahLst/>
            <a:cxnLst/>
            <a:rect l="l" t="t" r="r" b="b"/>
            <a:pathLst>
              <a:path w="12364270" h="9261962">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sp>
        <p:nvSpPr>
          <p:cNvPr id="8" name="TextBox 8"/>
          <p:cNvSpPr txBox="1"/>
          <p:nvPr/>
        </p:nvSpPr>
        <p:spPr>
          <a:xfrm>
            <a:off x="2844426" y="3494802"/>
            <a:ext cx="12599149" cy="5363211"/>
          </a:xfrm>
          <a:prstGeom prst="rect">
            <a:avLst/>
          </a:prstGeom>
        </p:spPr>
        <p:txBody>
          <a:bodyPr lIns="0" tIns="0" rIns="0" bIns="0" rtlCol="0" anchor="t">
            <a:spAutoFit/>
          </a:bodyPr>
          <a:lstStyle/>
          <a:p>
            <a:pPr algn="ctr">
              <a:lnSpc>
                <a:spcPts val="13720"/>
              </a:lnSpc>
            </a:pPr>
            <a:r>
              <a:rPr lang="en-US" sz="14000" b="1">
                <a:solidFill>
                  <a:srgbClr val="493423"/>
                </a:solidFill>
                <a:latin typeface="Obra Letra Bold"/>
                <a:ea typeface="Obra Letra Bold"/>
                <a:cs typeface="Obra Letra Bold"/>
                <a:sym typeface="Obra Letra Bold"/>
              </a:rPr>
              <a:t>XÁC SUẤT TỶ LỆ CÓ MƯA HAY KHÔNG</a:t>
            </a:r>
          </a:p>
        </p:txBody>
      </p:sp>
      <p:sp>
        <p:nvSpPr>
          <p:cNvPr id="9" name="Freeform 9"/>
          <p:cNvSpPr/>
          <p:nvPr/>
        </p:nvSpPr>
        <p:spPr>
          <a:xfrm>
            <a:off x="10693732" y="2072720"/>
            <a:ext cx="2454707" cy="522183"/>
          </a:xfrm>
          <a:custGeom>
            <a:avLst/>
            <a:gdLst/>
            <a:ahLst/>
            <a:cxnLst/>
            <a:rect l="l" t="t" r="r" b="b"/>
            <a:pathLst>
              <a:path w="2454707" h="522183">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rot="-10800000" flipV="1">
            <a:off x="4857693" y="2013818"/>
            <a:ext cx="2731595" cy="581085"/>
          </a:xfrm>
          <a:custGeom>
            <a:avLst/>
            <a:gdLst/>
            <a:ahLst/>
            <a:cxnLst/>
            <a:rect l="l" t="t" r="r" b="b"/>
            <a:pathLst>
              <a:path w="2731595" h="58108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sp>
      <p:sp>
        <p:nvSpPr>
          <p:cNvPr id="12" name="Freeform 12"/>
          <p:cNvSpPr/>
          <p:nvPr/>
        </p:nvSpPr>
        <p:spPr>
          <a:xfrm rot="-9606859" flipH="1">
            <a:off x="14738055" y="-3515186"/>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sp>
      <p:sp>
        <p:nvSpPr>
          <p:cNvPr id="13" name="Freeform 13"/>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4" name="Freeform 14"/>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5" name="Freeform 15"/>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6" name="Freeform 16"/>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grpSp>
        <p:nvGrpSpPr>
          <p:cNvPr id="17" name="Group 17"/>
          <p:cNvGrpSpPr/>
          <p:nvPr/>
        </p:nvGrpSpPr>
        <p:grpSpPr>
          <a:xfrm>
            <a:off x="1931042" y="1028700"/>
            <a:ext cx="2926652" cy="2865432"/>
            <a:chOff x="0" y="0"/>
            <a:chExt cx="3902202" cy="3820576"/>
          </a:xfrm>
        </p:grpSpPr>
        <p:sp>
          <p:nvSpPr>
            <p:cNvPr id="18" name="Freeform 18"/>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sp>
        <p:sp>
          <p:nvSpPr>
            <p:cNvPr id="19" name="Freeform 19"/>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0" name="Freeform 20"/>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sp>
        <p:nvSpPr>
          <p:cNvPr id="21" name="TextBox 21"/>
          <p:cNvSpPr txBox="1"/>
          <p:nvPr/>
        </p:nvSpPr>
        <p:spPr>
          <a:xfrm>
            <a:off x="7075588" y="1758090"/>
            <a:ext cx="4136823" cy="1048397"/>
          </a:xfrm>
          <a:prstGeom prst="rect">
            <a:avLst/>
          </a:prstGeom>
        </p:spPr>
        <p:txBody>
          <a:bodyPr lIns="0" tIns="0" rIns="0" bIns="0" rtlCol="0" anchor="t">
            <a:spAutoFit/>
          </a:bodyPr>
          <a:lstStyle/>
          <a:p>
            <a:pPr algn="ctr">
              <a:lnSpc>
                <a:spcPts val="8742"/>
              </a:lnSpc>
            </a:pPr>
            <a:r>
              <a:rPr lang="en-US" sz="5790" b="1">
                <a:solidFill>
                  <a:srgbClr val="493423"/>
                </a:solidFill>
                <a:latin typeface="Monterchi Sans Bold"/>
                <a:ea typeface="Monterchi Sans Bold"/>
                <a:cs typeface="Monterchi Sans Bold"/>
                <a:sym typeface="Monterchi Sans Bold"/>
              </a:rPr>
              <a:t>TEAM 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rot="9532629">
            <a:off x="-529582" y="8587578"/>
            <a:ext cx="3532667" cy="3665543"/>
          </a:xfrm>
          <a:custGeom>
            <a:avLst/>
            <a:gdLst/>
            <a:ahLst/>
            <a:cxnLst/>
            <a:rect l="l" t="t" r="r" b="b"/>
            <a:pathLst>
              <a:path w="3532667" h="3665543">
                <a:moveTo>
                  <a:pt x="0" y="0"/>
                </a:moveTo>
                <a:lnTo>
                  <a:pt x="3532668" y="0"/>
                </a:lnTo>
                <a:lnTo>
                  <a:pt x="3532668" y="3665544"/>
                </a:lnTo>
                <a:lnTo>
                  <a:pt x="0" y="3665544"/>
                </a:lnTo>
                <a:lnTo>
                  <a:pt x="0" y="0"/>
                </a:lnTo>
                <a:close/>
              </a:path>
            </a:pathLst>
          </a:custGeom>
          <a:blipFill>
            <a:blip r:embed="rId4"/>
            <a:stretch>
              <a:fillRect/>
            </a:stretch>
          </a:blipFill>
        </p:spPr>
      </p:sp>
      <p:sp>
        <p:nvSpPr>
          <p:cNvPr id="8" name="Freeform 8"/>
          <p:cNvSpPr/>
          <p:nvPr/>
        </p:nvSpPr>
        <p:spPr>
          <a:xfrm rot="-2398471">
            <a:off x="15716375" y="-1763893"/>
            <a:ext cx="3363185" cy="3489686"/>
          </a:xfrm>
          <a:custGeom>
            <a:avLst/>
            <a:gdLst/>
            <a:ahLst/>
            <a:cxnLst/>
            <a:rect l="l" t="t" r="r" b="b"/>
            <a:pathLst>
              <a:path w="3363185" h="3489686">
                <a:moveTo>
                  <a:pt x="0" y="0"/>
                </a:moveTo>
                <a:lnTo>
                  <a:pt x="3363185" y="0"/>
                </a:lnTo>
                <a:lnTo>
                  <a:pt x="3363185" y="3489686"/>
                </a:lnTo>
                <a:lnTo>
                  <a:pt x="0" y="3489686"/>
                </a:lnTo>
                <a:lnTo>
                  <a:pt x="0" y="0"/>
                </a:lnTo>
                <a:close/>
              </a:path>
            </a:pathLst>
          </a:custGeom>
          <a:blipFill>
            <a:blip r:embed="rId4"/>
            <a:stretch>
              <a:fillRect/>
            </a:stretch>
          </a:blipFill>
        </p:spPr>
      </p:sp>
      <p:sp>
        <p:nvSpPr>
          <p:cNvPr id="9" name="Freeform 9"/>
          <p:cNvSpPr/>
          <p:nvPr/>
        </p:nvSpPr>
        <p:spPr>
          <a:xfrm>
            <a:off x="13750853" y="1643835"/>
            <a:ext cx="1237491" cy="6113575"/>
          </a:xfrm>
          <a:custGeom>
            <a:avLst/>
            <a:gdLst/>
            <a:ahLst/>
            <a:cxnLst/>
            <a:rect l="l" t="t" r="r" b="b"/>
            <a:pathLst>
              <a:path w="1237491" h="6113575">
                <a:moveTo>
                  <a:pt x="0" y="0"/>
                </a:moveTo>
                <a:lnTo>
                  <a:pt x="1237491" y="0"/>
                </a:lnTo>
                <a:lnTo>
                  <a:pt x="1237491" y="6113575"/>
                </a:lnTo>
                <a:lnTo>
                  <a:pt x="0" y="6113575"/>
                </a:lnTo>
                <a:lnTo>
                  <a:pt x="0" y="0"/>
                </a:lnTo>
                <a:close/>
              </a:path>
            </a:pathLst>
          </a:custGeom>
          <a:blipFill>
            <a:blip r:embed="rId5"/>
            <a:stretch>
              <a:fillRect l="-4473" r="-6544"/>
            </a:stretch>
          </a:blipFill>
        </p:spPr>
      </p:sp>
      <p:sp>
        <p:nvSpPr>
          <p:cNvPr id="10" name="Freeform 10"/>
          <p:cNvSpPr/>
          <p:nvPr/>
        </p:nvSpPr>
        <p:spPr>
          <a:xfrm>
            <a:off x="2310862" y="1643835"/>
            <a:ext cx="8540313" cy="6113575"/>
          </a:xfrm>
          <a:custGeom>
            <a:avLst/>
            <a:gdLst/>
            <a:ahLst/>
            <a:cxnLst/>
            <a:rect l="l" t="t" r="r" b="b"/>
            <a:pathLst>
              <a:path w="8540313" h="6113575">
                <a:moveTo>
                  <a:pt x="0" y="0"/>
                </a:moveTo>
                <a:lnTo>
                  <a:pt x="8540313" y="0"/>
                </a:lnTo>
                <a:lnTo>
                  <a:pt x="8540313" y="6113575"/>
                </a:lnTo>
                <a:lnTo>
                  <a:pt x="0" y="6113575"/>
                </a:lnTo>
                <a:lnTo>
                  <a:pt x="0" y="0"/>
                </a:lnTo>
                <a:close/>
              </a:path>
            </a:pathLst>
          </a:custGeom>
          <a:blipFill>
            <a:blip r:embed="rId6"/>
            <a:stretch>
              <a:fillRect t="-8496" b="-8496"/>
            </a:stretch>
          </a:blipFill>
        </p:spPr>
      </p:sp>
      <p:sp>
        <p:nvSpPr>
          <p:cNvPr id="11" name="TextBox 11"/>
          <p:cNvSpPr txBox="1"/>
          <p:nvPr/>
        </p:nvSpPr>
        <p:spPr>
          <a:xfrm>
            <a:off x="2506818" y="8121816"/>
            <a:ext cx="8508948" cy="556922"/>
          </a:xfrm>
          <a:prstGeom prst="rect">
            <a:avLst/>
          </a:prstGeom>
        </p:spPr>
        <p:txBody>
          <a:bodyPr lIns="0" tIns="0" rIns="0" bIns="0" rtlCol="0" anchor="t">
            <a:spAutoFit/>
          </a:bodyPr>
          <a:lstStyle/>
          <a:p>
            <a:pPr algn="ctr">
              <a:lnSpc>
                <a:spcPts val="4241"/>
              </a:lnSpc>
              <a:spcBef>
                <a:spcPct val="0"/>
              </a:spcBef>
            </a:pPr>
            <a:r>
              <a:rPr lang="en-US" sz="4001">
                <a:solidFill>
                  <a:srgbClr val="000000"/>
                </a:solidFill>
                <a:latin typeface="Monterchi Sans"/>
                <a:ea typeface="Monterchi Sans"/>
                <a:cs typeface="Monterchi Sans"/>
                <a:sym typeface="Monterchi Sans"/>
              </a:rPr>
              <a:t>Ma trận dữ liệu X: (10000 rows * 7 column)</a:t>
            </a:r>
          </a:p>
        </p:txBody>
      </p:sp>
      <p:sp>
        <p:nvSpPr>
          <p:cNvPr id="12" name="TextBox 12"/>
          <p:cNvSpPr txBox="1"/>
          <p:nvPr/>
        </p:nvSpPr>
        <p:spPr>
          <a:xfrm>
            <a:off x="11809300" y="774052"/>
            <a:ext cx="5120597" cy="556922"/>
          </a:xfrm>
          <a:prstGeom prst="rect">
            <a:avLst/>
          </a:prstGeom>
        </p:spPr>
        <p:txBody>
          <a:bodyPr lIns="0" tIns="0" rIns="0" bIns="0" rtlCol="0" anchor="t">
            <a:spAutoFit/>
          </a:bodyPr>
          <a:lstStyle/>
          <a:p>
            <a:pPr algn="ctr">
              <a:lnSpc>
                <a:spcPts val="4241"/>
              </a:lnSpc>
              <a:spcBef>
                <a:spcPct val="0"/>
              </a:spcBef>
            </a:pPr>
            <a:r>
              <a:rPr lang="en-US" sz="4001">
                <a:solidFill>
                  <a:srgbClr val="000000"/>
                </a:solidFill>
                <a:latin typeface="Monterchi Sans"/>
                <a:ea typeface="Monterchi Sans"/>
                <a:cs typeface="Monterchi Sans"/>
                <a:sym typeface="Monterchi Sans"/>
              </a:rPr>
              <a:t>Nhãn lớp Y: (10000 rows)</a:t>
            </a:r>
          </a:p>
        </p:txBody>
      </p:sp>
      <p:sp>
        <p:nvSpPr>
          <p:cNvPr id="13" name="TextBox 13"/>
          <p:cNvSpPr txBox="1"/>
          <p:nvPr/>
        </p:nvSpPr>
        <p:spPr>
          <a:xfrm>
            <a:off x="13004255" y="8119360"/>
            <a:ext cx="2730686" cy="556849"/>
          </a:xfrm>
          <a:prstGeom prst="rect">
            <a:avLst/>
          </a:prstGeom>
        </p:spPr>
        <p:txBody>
          <a:bodyPr lIns="0" tIns="0" rIns="0" bIns="0" rtlCol="0" anchor="t">
            <a:spAutoFit/>
          </a:bodyPr>
          <a:lstStyle/>
          <a:p>
            <a:pPr algn="l">
              <a:lnSpc>
                <a:spcPts val="4237"/>
              </a:lnSpc>
            </a:pPr>
            <a:r>
              <a:rPr lang="en-US" sz="3997">
                <a:solidFill>
                  <a:srgbClr val="000000"/>
                </a:solidFill>
                <a:latin typeface="Monterchi Sans"/>
                <a:ea typeface="Monterchi Sans"/>
                <a:cs typeface="Monterchi Sans"/>
                <a:sym typeface="Monterchi Sans"/>
              </a:rPr>
              <a:t>1: Có mưa</a:t>
            </a:r>
          </a:p>
        </p:txBody>
      </p:sp>
      <p:sp>
        <p:nvSpPr>
          <p:cNvPr id="14" name="TextBox 14"/>
          <p:cNvSpPr txBox="1"/>
          <p:nvPr/>
        </p:nvSpPr>
        <p:spPr>
          <a:xfrm>
            <a:off x="12791134" y="8701378"/>
            <a:ext cx="3858435" cy="556922"/>
          </a:xfrm>
          <a:prstGeom prst="rect">
            <a:avLst/>
          </a:prstGeom>
        </p:spPr>
        <p:txBody>
          <a:bodyPr lIns="0" tIns="0" rIns="0" bIns="0" rtlCol="0" anchor="t">
            <a:spAutoFit/>
          </a:bodyPr>
          <a:lstStyle/>
          <a:p>
            <a:pPr algn="l">
              <a:lnSpc>
                <a:spcPts val="4241"/>
              </a:lnSpc>
              <a:spcBef>
                <a:spcPct val="0"/>
              </a:spcBef>
            </a:pPr>
            <a:r>
              <a:rPr lang="en-US" sz="4001">
                <a:solidFill>
                  <a:srgbClr val="000000"/>
                </a:solidFill>
                <a:latin typeface="Monterchi Sans"/>
                <a:ea typeface="Monterchi Sans"/>
                <a:cs typeface="Monterchi Sans"/>
                <a:sym typeface="Monterchi Sans"/>
              </a:rPr>
              <a:t> 0: Không mưa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rot="-10800000">
            <a:off x="15521821" y="-1106493"/>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5" name="Freeform 5"/>
          <p:cNvSpPr/>
          <p:nvPr/>
        </p:nvSpPr>
        <p:spPr>
          <a:xfrm>
            <a:off x="15521821" y="772255"/>
            <a:ext cx="1765987" cy="512890"/>
          </a:xfrm>
          <a:custGeom>
            <a:avLst/>
            <a:gdLst/>
            <a:ahLst/>
            <a:cxnLst/>
            <a:rect l="l" t="t" r="r" b="b"/>
            <a:pathLst>
              <a:path w="1765987" h="512890">
                <a:moveTo>
                  <a:pt x="0" y="0"/>
                </a:moveTo>
                <a:lnTo>
                  <a:pt x="1765987" y="0"/>
                </a:lnTo>
                <a:lnTo>
                  <a:pt x="1765987" y="512890"/>
                </a:lnTo>
                <a:lnTo>
                  <a:pt x="0" y="512890"/>
                </a:lnTo>
                <a:lnTo>
                  <a:pt x="0" y="0"/>
                </a:lnTo>
                <a:close/>
              </a:path>
            </a:pathLst>
          </a:custGeom>
          <a:blipFill>
            <a:blip r:embed="rId4">
              <a:extLst>
                <a:ext uri="{96DAC541-7B7A-43D3-8B79-37D633B846F1}">
                  <asvg:svgBlip xmlns:asvg="http://schemas.microsoft.com/office/drawing/2016/SVG/main" xmlns="" r:embed="rId5"/>
                </a:ext>
              </a:extLst>
            </a:blip>
            <a:stretch>
              <a:fillRect l="-36525"/>
            </a:stretch>
          </a:blipFill>
        </p:spPr>
      </p:sp>
      <p:grpSp>
        <p:nvGrpSpPr>
          <p:cNvPr id="6" name="Group 6"/>
          <p:cNvGrpSpPr/>
          <p:nvPr/>
        </p:nvGrpSpPr>
        <p:grpSpPr>
          <a:xfrm rot="10284092">
            <a:off x="14490882" y="7071235"/>
            <a:ext cx="3147408" cy="3081570"/>
            <a:chOff x="0" y="0"/>
            <a:chExt cx="4196544" cy="4108761"/>
          </a:xfrm>
        </p:grpSpPr>
        <p:sp>
          <p:nvSpPr>
            <p:cNvPr id="7" name="Freeform 7"/>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6"/>
              <a:stretch>
                <a:fillRect/>
              </a:stretch>
            </a:blipFill>
          </p:spPr>
        </p:sp>
        <p:sp>
          <p:nvSpPr>
            <p:cNvPr id="8" name="Freeform 8"/>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sp>
        <p:nvSpPr>
          <p:cNvPr id="10" name="Freeform 10"/>
          <p:cNvSpPr/>
          <p:nvPr/>
        </p:nvSpPr>
        <p:spPr>
          <a:xfrm flipH="1">
            <a:off x="574041" y="772255"/>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4">
              <a:extLst>
                <a:ext uri="{96DAC541-7B7A-43D3-8B79-37D633B846F1}">
                  <asvg:svgBlip xmlns:asvg="http://schemas.microsoft.com/office/drawing/2016/SVG/main" xmlns="" r:embed="rId5"/>
                </a:ext>
              </a:extLst>
            </a:blip>
            <a:stretch>
              <a:fillRect l="-36525"/>
            </a:stretch>
          </a:blipFill>
        </p:spPr>
      </p:sp>
      <p:sp>
        <p:nvSpPr>
          <p:cNvPr id="11" name="Freeform 11"/>
          <p:cNvSpPr/>
          <p:nvPr/>
        </p:nvSpPr>
        <p:spPr>
          <a:xfrm>
            <a:off x="-2428281" y="6352243"/>
            <a:ext cx="12125635" cy="4519555"/>
          </a:xfrm>
          <a:custGeom>
            <a:avLst/>
            <a:gdLst/>
            <a:ahLst/>
            <a:cxnLst/>
            <a:rect l="l" t="t" r="r" b="b"/>
            <a:pathLst>
              <a:path w="12125635" h="4519555">
                <a:moveTo>
                  <a:pt x="0" y="0"/>
                </a:moveTo>
                <a:lnTo>
                  <a:pt x="12125636" y="0"/>
                </a:lnTo>
                <a:lnTo>
                  <a:pt x="12125636" y="4519555"/>
                </a:lnTo>
                <a:lnTo>
                  <a:pt x="0" y="451955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2" name="Group 12"/>
          <p:cNvGrpSpPr/>
          <p:nvPr/>
        </p:nvGrpSpPr>
        <p:grpSpPr>
          <a:xfrm>
            <a:off x="574041" y="8042833"/>
            <a:ext cx="7985619" cy="1138376"/>
            <a:chOff x="0" y="0"/>
            <a:chExt cx="12426190" cy="1771393"/>
          </a:xfrm>
        </p:grpSpPr>
        <p:sp>
          <p:nvSpPr>
            <p:cNvPr id="13" name="Freeform 13"/>
            <p:cNvSpPr/>
            <p:nvPr/>
          </p:nvSpPr>
          <p:spPr>
            <a:xfrm>
              <a:off x="0" y="0"/>
              <a:ext cx="12426190" cy="1771393"/>
            </a:xfrm>
            <a:custGeom>
              <a:avLst/>
              <a:gdLst/>
              <a:ahLst/>
              <a:cxnLst/>
              <a:rect l="l" t="t" r="r" b="b"/>
              <a:pathLst>
                <a:path w="12426190" h="1771393">
                  <a:moveTo>
                    <a:pt x="0" y="0"/>
                  </a:moveTo>
                  <a:lnTo>
                    <a:pt x="12426190" y="0"/>
                  </a:lnTo>
                  <a:lnTo>
                    <a:pt x="12426190" y="1771393"/>
                  </a:lnTo>
                  <a:lnTo>
                    <a:pt x="0" y="1771393"/>
                  </a:lnTo>
                  <a:close/>
                </a:path>
              </a:pathLst>
            </a:custGeom>
            <a:blipFill>
              <a:blip r:embed="rId13"/>
              <a:stretch>
                <a:fillRect t="-8708" b="-8708"/>
              </a:stretch>
            </a:blipFill>
          </p:spPr>
        </p:sp>
      </p:grpSp>
      <p:sp>
        <p:nvSpPr>
          <p:cNvPr id="14" name="Freeform 14"/>
          <p:cNvSpPr/>
          <p:nvPr/>
        </p:nvSpPr>
        <p:spPr>
          <a:xfrm>
            <a:off x="9576821" y="4163274"/>
            <a:ext cx="7710987" cy="1848225"/>
          </a:xfrm>
          <a:custGeom>
            <a:avLst/>
            <a:gdLst/>
            <a:ahLst/>
            <a:cxnLst/>
            <a:rect l="l" t="t" r="r" b="b"/>
            <a:pathLst>
              <a:path w="7710987" h="1848225">
                <a:moveTo>
                  <a:pt x="0" y="0"/>
                </a:moveTo>
                <a:lnTo>
                  <a:pt x="7710987" y="0"/>
                </a:lnTo>
                <a:lnTo>
                  <a:pt x="7710987" y="1848226"/>
                </a:lnTo>
                <a:lnTo>
                  <a:pt x="0" y="1848226"/>
                </a:lnTo>
                <a:lnTo>
                  <a:pt x="0" y="0"/>
                </a:lnTo>
                <a:close/>
              </a:path>
            </a:pathLst>
          </a:custGeom>
          <a:blipFill>
            <a:blip r:embed="rId14"/>
            <a:stretch>
              <a:fillRect l="-202" t="-17132" b="-860"/>
            </a:stretch>
          </a:blipFill>
        </p:spPr>
      </p:sp>
      <p:sp>
        <p:nvSpPr>
          <p:cNvPr id="15" name="TextBox 15"/>
          <p:cNvSpPr txBox="1"/>
          <p:nvPr/>
        </p:nvSpPr>
        <p:spPr>
          <a:xfrm>
            <a:off x="9576003" y="1850100"/>
            <a:ext cx="7446195" cy="2068347"/>
          </a:xfrm>
          <a:prstGeom prst="rect">
            <a:avLst/>
          </a:prstGeom>
        </p:spPr>
        <p:txBody>
          <a:bodyPr lIns="0" tIns="0" rIns="0" bIns="0" rtlCol="0" anchor="t">
            <a:spAutoFit/>
          </a:bodyPr>
          <a:lstStyle/>
          <a:p>
            <a:pPr algn="l">
              <a:lnSpc>
                <a:spcPts val="4059"/>
              </a:lnSpc>
            </a:pPr>
            <a:r>
              <a:rPr lang="en-US" sz="3830" b="1">
                <a:solidFill>
                  <a:srgbClr val="4A2D0A"/>
                </a:solidFill>
                <a:latin typeface="Monterchi Sans Bold"/>
                <a:ea typeface="Monterchi Sans Bold"/>
                <a:cs typeface="Monterchi Sans Bold"/>
                <a:sym typeface="Monterchi Sans Bold"/>
              </a:rPr>
              <a:t>Fl-score:</a:t>
            </a:r>
          </a:p>
          <a:p>
            <a:pPr algn="l">
              <a:lnSpc>
                <a:spcPts val="4059"/>
              </a:lnSpc>
              <a:spcBef>
                <a:spcPct val="0"/>
              </a:spcBef>
            </a:pPr>
            <a:r>
              <a:rPr lang="en-US" sz="3830">
                <a:solidFill>
                  <a:srgbClr val="F3F1DB"/>
                </a:solidFill>
                <a:latin typeface="Monterchi Sans"/>
                <a:ea typeface="Monterchi Sans"/>
                <a:cs typeface="Monterchi Sans"/>
                <a:sym typeface="Monterchi Sans"/>
              </a:rPr>
              <a:t>- Fl-score là trung bình điều hòa của precision và recall (giả sử rằng hai đại lượng này khác không):</a:t>
            </a:r>
          </a:p>
        </p:txBody>
      </p:sp>
      <p:sp>
        <p:nvSpPr>
          <p:cNvPr id="16" name="TextBox 16"/>
          <p:cNvSpPr txBox="1"/>
          <p:nvPr/>
        </p:nvSpPr>
        <p:spPr>
          <a:xfrm>
            <a:off x="2729084" y="682942"/>
            <a:ext cx="12570471" cy="805815"/>
          </a:xfrm>
          <a:prstGeom prst="rect">
            <a:avLst/>
          </a:prstGeom>
        </p:spPr>
        <p:txBody>
          <a:bodyPr lIns="0" tIns="0" rIns="0" bIns="0" rtlCol="0" anchor="t">
            <a:spAutoFit/>
          </a:bodyPr>
          <a:lstStyle/>
          <a:p>
            <a:pPr algn="ctr">
              <a:lnSpc>
                <a:spcPts val="5880"/>
              </a:lnSpc>
            </a:pPr>
            <a:r>
              <a:rPr lang="en-US" sz="6000" b="1">
                <a:solidFill>
                  <a:srgbClr val="F3F1DB"/>
                </a:solidFill>
                <a:latin typeface="Obra Letra Bold"/>
                <a:ea typeface="Obra Letra Bold"/>
                <a:cs typeface="Obra Letra Bold"/>
                <a:sym typeface="Obra Letra Bold"/>
              </a:rPr>
              <a:t> CÁC ĐỘ ĐO ĐỂ ĐÁNH GIÁ MÔ HÌNH</a:t>
            </a:r>
          </a:p>
        </p:txBody>
      </p:sp>
      <p:sp>
        <p:nvSpPr>
          <p:cNvPr id="17" name="TextBox 17"/>
          <p:cNvSpPr txBox="1"/>
          <p:nvPr/>
        </p:nvSpPr>
        <p:spPr>
          <a:xfrm>
            <a:off x="363933" y="1831050"/>
            <a:ext cx="8947278" cy="6411404"/>
          </a:xfrm>
          <a:prstGeom prst="rect">
            <a:avLst/>
          </a:prstGeom>
        </p:spPr>
        <p:txBody>
          <a:bodyPr lIns="0" tIns="0" rIns="0" bIns="0" rtlCol="0" anchor="t">
            <a:spAutoFit/>
          </a:bodyPr>
          <a:lstStyle/>
          <a:p>
            <a:pPr algn="l">
              <a:lnSpc>
                <a:spcPts val="4218"/>
              </a:lnSpc>
            </a:pPr>
            <a:r>
              <a:rPr lang="en-US" sz="3834" b="1">
                <a:solidFill>
                  <a:srgbClr val="4A2D0A"/>
                </a:solidFill>
                <a:latin typeface="Monterchi Sans Bold"/>
                <a:ea typeface="Monterchi Sans Bold"/>
                <a:cs typeface="Monterchi Sans Bold"/>
                <a:sym typeface="Monterchi Sans Bold"/>
              </a:rPr>
              <a:t>Accuracy:</a:t>
            </a:r>
            <a:r>
              <a:rPr lang="en-US" sz="3834">
                <a:solidFill>
                  <a:srgbClr val="F3F1DB"/>
                </a:solidFill>
                <a:latin typeface="Monterchi Sans"/>
                <a:ea typeface="Monterchi Sans"/>
                <a:cs typeface="Monterchi Sans"/>
                <a:sym typeface="Monterchi Sans"/>
              </a:rPr>
              <a:t> Cách đơn giản và hay được sử dụng nhất là accuracy (độ chính xác). Cách đánh giá này đơn giản tính tỉ lệ giữa số điểm được dự đoán đúng và tổng số điểm trong tập dữ liệu kiểm thử.</a:t>
            </a:r>
          </a:p>
          <a:p>
            <a:pPr algn="l">
              <a:lnSpc>
                <a:spcPts val="4218"/>
              </a:lnSpc>
            </a:pPr>
            <a:endParaRPr lang="en-US" sz="3834">
              <a:solidFill>
                <a:srgbClr val="F3F1DB"/>
              </a:solidFill>
              <a:latin typeface="Monterchi Sans"/>
              <a:ea typeface="Monterchi Sans"/>
              <a:cs typeface="Monterchi Sans"/>
              <a:sym typeface="Monterchi Sans"/>
            </a:endParaRPr>
          </a:p>
          <a:p>
            <a:pPr algn="l">
              <a:lnSpc>
                <a:spcPts val="4218"/>
              </a:lnSpc>
            </a:pPr>
            <a:r>
              <a:rPr lang="en-US" sz="3834" b="1">
                <a:solidFill>
                  <a:srgbClr val="4A2D0A"/>
                </a:solidFill>
                <a:latin typeface="Monterchi Sans Bold"/>
                <a:ea typeface="Monterchi Sans Bold"/>
                <a:cs typeface="Monterchi Sans Bold"/>
                <a:sym typeface="Monterchi Sans Bold"/>
              </a:rPr>
              <a:t>Precision và Recall:</a:t>
            </a:r>
          </a:p>
          <a:p>
            <a:pPr algn="l">
              <a:lnSpc>
                <a:spcPts val="4218"/>
              </a:lnSpc>
            </a:pPr>
            <a:r>
              <a:rPr lang="en-US" sz="3834">
                <a:solidFill>
                  <a:srgbClr val="F3F1DB"/>
                </a:solidFill>
                <a:latin typeface="Monterchi Sans"/>
                <a:ea typeface="Monterchi Sans"/>
                <a:cs typeface="Monterchi Sans"/>
                <a:sym typeface="Monterchi Sans"/>
              </a:rPr>
              <a:t>Với bài toán phân loại mà tập dữ liệu của các lớp là chênh lệch nhau rất nhiều, có một phép đo hiệu quả thường được sử dụng là Precision-Recall.</a:t>
            </a:r>
          </a:p>
          <a:p>
            <a:pPr algn="l">
              <a:lnSpc>
                <a:spcPts val="4218"/>
              </a:lnSpc>
            </a:pPr>
            <a:r>
              <a:rPr lang="en-US" sz="3834">
                <a:solidFill>
                  <a:srgbClr val="F3F1DB"/>
                </a:solidFill>
                <a:latin typeface="Monterchi Sans"/>
                <a:ea typeface="Monterchi Sans"/>
                <a:cs typeface="Monterchi Sans"/>
                <a:sym typeface="Monterchi Sans"/>
              </a:rPr>
              <a:t>- Trước hết xét bài toán phân loại nhị phân. Ta cũng coi một trong hai lớp là positive, lớp còn lại là negative.</a:t>
            </a:r>
          </a:p>
        </p:txBody>
      </p:sp>
      <p:sp>
        <p:nvSpPr>
          <p:cNvPr id="18" name="TextBox 18"/>
          <p:cNvSpPr txBox="1"/>
          <p:nvPr/>
        </p:nvSpPr>
        <p:spPr>
          <a:xfrm>
            <a:off x="9576821" y="6573475"/>
            <a:ext cx="6894583" cy="3097047"/>
          </a:xfrm>
          <a:prstGeom prst="rect">
            <a:avLst/>
          </a:prstGeom>
        </p:spPr>
        <p:txBody>
          <a:bodyPr lIns="0" tIns="0" rIns="0" bIns="0" rtlCol="0" anchor="t">
            <a:spAutoFit/>
          </a:bodyPr>
          <a:lstStyle/>
          <a:p>
            <a:pPr algn="l">
              <a:lnSpc>
                <a:spcPts val="4059"/>
              </a:lnSpc>
              <a:spcBef>
                <a:spcPct val="0"/>
              </a:spcBef>
            </a:pPr>
            <a:r>
              <a:rPr lang="en-US" sz="3830">
                <a:solidFill>
                  <a:srgbClr val="F3F1DB"/>
                </a:solidFill>
                <a:latin typeface="Monterchi Sans"/>
                <a:ea typeface="Monterchi Sans"/>
                <a:cs typeface="Monterchi Sans"/>
                <a:sym typeface="Monterchi Sans"/>
              </a:rPr>
              <a:t>- Fl-score có giá trị nằm trong nửa khoảng (0,1]. Càng cao, bộ phân lớp càng tốt. Khi cả recall và precision đều bằng 1 (tốt nhất có thể). Khi cả recall và precision đều thấp, ví dụ bằng 0.1, F1= 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sp>
        <p:nvSpPr>
          <p:cNvPr id="3" name="Freeform 3"/>
          <p:cNvSpPr/>
          <p:nvPr/>
        </p:nvSpPr>
        <p:spPr>
          <a:xfrm>
            <a:off x="4447397" y="1755879"/>
            <a:ext cx="8917697" cy="6680166"/>
          </a:xfrm>
          <a:custGeom>
            <a:avLst/>
            <a:gdLst/>
            <a:ahLst/>
            <a:cxnLst/>
            <a:rect l="l" t="t" r="r" b="b"/>
            <a:pathLst>
              <a:path w="8917697" h="6680166">
                <a:moveTo>
                  <a:pt x="0" y="0"/>
                </a:moveTo>
                <a:lnTo>
                  <a:pt x="8917697" y="0"/>
                </a:lnTo>
                <a:lnTo>
                  <a:pt x="8917697" y="6680166"/>
                </a:lnTo>
                <a:lnTo>
                  <a:pt x="0" y="66801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5124002" y="2539695"/>
            <a:ext cx="7564487" cy="5207611"/>
            <a:chOff x="0" y="0"/>
            <a:chExt cx="1833430" cy="1262186"/>
          </a:xfrm>
        </p:grpSpPr>
        <p:sp>
          <p:nvSpPr>
            <p:cNvPr id="5" name="Freeform 5"/>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5"/>
              <a:stretch>
                <a:fillRect l="-313" r="-313"/>
              </a:stretch>
            </a:blipFill>
          </p:spPr>
        </p:sp>
      </p:grpSp>
      <p:grpSp>
        <p:nvGrpSpPr>
          <p:cNvPr id="6" name="Group 6"/>
          <p:cNvGrpSpPr/>
          <p:nvPr/>
        </p:nvGrpSpPr>
        <p:grpSpPr>
          <a:xfrm>
            <a:off x="-1316726" y="-1613291"/>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r="-99892"/>
              </a:stretch>
            </a:blipFill>
          </p:spPr>
        </p:sp>
      </p:grpSp>
      <p:grpSp>
        <p:nvGrpSpPr>
          <p:cNvPr id="8" name="Group 8"/>
          <p:cNvGrpSpPr/>
          <p:nvPr/>
        </p:nvGrpSpPr>
        <p:grpSpPr>
          <a:xfrm rot="-10800000">
            <a:off x="15521821" y="-1106493"/>
            <a:ext cx="4285771" cy="12790609"/>
            <a:chOff x="0" y="0"/>
            <a:chExt cx="3263900" cy="9740900"/>
          </a:xfrm>
        </p:grpSpPr>
        <p:sp>
          <p:nvSpPr>
            <p:cNvPr id="9" name="Freeform 9"/>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r="-99892"/>
              </a:stretch>
            </a:blipFill>
          </p:spPr>
        </p:sp>
      </p:grpSp>
      <p:grpSp>
        <p:nvGrpSpPr>
          <p:cNvPr id="10" name="Group 10"/>
          <p:cNvGrpSpPr/>
          <p:nvPr/>
        </p:nvGrpSpPr>
        <p:grpSpPr>
          <a:xfrm rot="10284092">
            <a:off x="13099802" y="808593"/>
            <a:ext cx="4089697" cy="4004149"/>
            <a:chOff x="0" y="0"/>
            <a:chExt cx="5452929" cy="5338865"/>
          </a:xfrm>
        </p:grpSpPr>
        <p:sp>
          <p:nvSpPr>
            <p:cNvPr id="11" name="Freeform 11"/>
            <p:cNvSpPr/>
            <p:nvPr/>
          </p:nvSpPr>
          <p:spPr>
            <a:xfrm rot="-3636955">
              <a:off x="820515" y="613671"/>
              <a:ext cx="3811898" cy="4111524"/>
            </a:xfrm>
            <a:custGeom>
              <a:avLst/>
              <a:gdLst/>
              <a:ahLst/>
              <a:cxnLst/>
              <a:rect l="l" t="t" r="r" b="b"/>
              <a:pathLst>
                <a:path w="3811898" h="4111524">
                  <a:moveTo>
                    <a:pt x="0" y="0"/>
                  </a:moveTo>
                  <a:lnTo>
                    <a:pt x="3811899" y="0"/>
                  </a:lnTo>
                  <a:lnTo>
                    <a:pt x="3811899" y="4111523"/>
                  </a:lnTo>
                  <a:lnTo>
                    <a:pt x="0" y="4111523"/>
                  </a:lnTo>
                  <a:lnTo>
                    <a:pt x="0" y="0"/>
                  </a:lnTo>
                  <a:close/>
                </a:path>
              </a:pathLst>
            </a:custGeom>
            <a:blipFill>
              <a:blip r:embed="rId7"/>
              <a:stretch>
                <a:fillRect/>
              </a:stretch>
            </a:blipFill>
          </p:spPr>
        </p:sp>
        <p:sp>
          <p:nvSpPr>
            <p:cNvPr id="12" name="Freeform 12"/>
            <p:cNvSpPr/>
            <p:nvPr/>
          </p:nvSpPr>
          <p:spPr>
            <a:xfrm>
              <a:off x="1132204" y="1348139"/>
              <a:ext cx="2791544" cy="2802052"/>
            </a:xfrm>
            <a:custGeom>
              <a:avLst/>
              <a:gdLst/>
              <a:ahLst/>
              <a:cxnLst/>
              <a:rect l="l" t="t" r="r" b="b"/>
              <a:pathLst>
                <a:path w="2791544" h="2802052">
                  <a:moveTo>
                    <a:pt x="0" y="0"/>
                  </a:moveTo>
                  <a:lnTo>
                    <a:pt x="2791544" y="0"/>
                  </a:lnTo>
                  <a:lnTo>
                    <a:pt x="2791544" y="2802051"/>
                  </a:lnTo>
                  <a:lnTo>
                    <a:pt x="0" y="280205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a:off x="472427" y="2052956"/>
              <a:ext cx="3261223" cy="1634688"/>
            </a:xfrm>
            <a:custGeom>
              <a:avLst/>
              <a:gdLst/>
              <a:ahLst/>
              <a:cxnLst/>
              <a:rect l="l" t="t" r="r" b="b"/>
              <a:pathLst>
                <a:path w="3261223" h="1634688">
                  <a:moveTo>
                    <a:pt x="0" y="0"/>
                  </a:moveTo>
                  <a:lnTo>
                    <a:pt x="3261224" y="0"/>
                  </a:lnTo>
                  <a:lnTo>
                    <a:pt x="3261224" y="1634688"/>
                  </a:lnTo>
                  <a:lnTo>
                    <a:pt x="0" y="163468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sp>
        <p:nvSpPr>
          <p:cNvPr id="14" name="Freeform 14"/>
          <p:cNvSpPr/>
          <p:nvPr/>
        </p:nvSpPr>
        <p:spPr>
          <a:xfrm rot="5400000">
            <a:off x="1968458" y="4459390"/>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2">
              <a:extLst>
                <a:ext uri="{96DAC541-7B7A-43D3-8B79-37D633B846F1}">
                  <asvg:svgBlip xmlns:asvg="http://schemas.microsoft.com/office/drawing/2016/SVG/main" xmlns="" r:embed="rId13"/>
                </a:ext>
              </a:extLst>
            </a:blip>
            <a:stretch>
              <a:fillRect l="-101042" t="-84932" b="-11017"/>
            </a:stretch>
          </a:blipFill>
        </p:spPr>
      </p:sp>
      <p:sp>
        <p:nvSpPr>
          <p:cNvPr id="15" name="Freeform 15"/>
          <p:cNvSpPr/>
          <p:nvPr/>
        </p:nvSpPr>
        <p:spPr>
          <a:xfrm rot="5400000">
            <a:off x="1403968" y="5737315"/>
            <a:ext cx="1067060" cy="1114036"/>
          </a:xfrm>
          <a:custGeom>
            <a:avLst/>
            <a:gdLst/>
            <a:ahLst/>
            <a:cxnLst/>
            <a:rect l="l" t="t" r="r" b="b"/>
            <a:pathLst>
              <a:path w="1067060" h="1114036">
                <a:moveTo>
                  <a:pt x="0" y="0"/>
                </a:moveTo>
                <a:lnTo>
                  <a:pt x="1067060" y="0"/>
                </a:lnTo>
                <a:lnTo>
                  <a:pt x="1067060" y="1114036"/>
                </a:lnTo>
                <a:lnTo>
                  <a:pt x="0" y="1114036"/>
                </a:lnTo>
                <a:lnTo>
                  <a:pt x="0" y="0"/>
                </a:lnTo>
                <a:close/>
              </a:path>
            </a:pathLst>
          </a:custGeom>
          <a:blipFill>
            <a:blip r:embed="rId12">
              <a:extLst>
                <a:ext uri="{96DAC541-7B7A-43D3-8B79-37D633B846F1}">
                  <asvg:svgBlip xmlns:asvg="http://schemas.microsoft.com/office/drawing/2016/SVG/main" xmlns="" r:embed="rId13"/>
                </a:ext>
              </a:extLst>
            </a:blip>
            <a:stretch>
              <a:fillRect l="-101042" t="-84932" b="-11017"/>
            </a:stretch>
          </a:blipFill>
        </p:spPr>
      </p:sp>
      <p:sp>
        <p:nvSpPr>
          <p:cNvPr id="16" name="TextBox 16"/>
          <p:cNvSpPr txBox="1"/>
          <p:nvPr/>
        </p:nvSpPr>
        <p:spPr>
          <a:xfrm>
            <a:off x="2494517" y="457200"/>
            <a:ext cx="12823457" cy="1028700"/>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Phương pháp Hồi quy Logistic </a:t>
            </a:r>
          </a:p>
        </p:txBody>
      </p:sp>
      <p:sp>
        <p:nvSpPr>
          <p:cNvPr id="17" name="TextBox 17"/>
          <p:cNvSpPr txBox="1"/>
          <p:nvPr/>
        </p:nvSpPr>
        <p:spPr>
          <a:xfrm>
            <a:off x="1177553" y="2036201"/>
            <a:ext cx="2138214" cy="634264"/>
          </a:xfrm>
          <a:prstGeom prst="rect">
            <a:avLst/>
          </a:prstGeom>
        </p:spPr>
        <p:txBody>
          <a:bodyPr lIns="0" tIns="0" rIns="0" bIns="0" rtlCol="0" anchor="t">
            <a:spAutoFit/>
          </a:bodyPr>
          <a:lstStyle/>
          <a:p>
            <a:pPr algn="ctr">
              <a:lnSpc>
                <a:spcPts val="4877"/>
              </a:lnSpc>
              <a:spcBef>
                <a:spcPct val="0"/>
              </a:spcBef>
            </a:pPr>
            <a:r>
              <a:rPr lang="en-US" sz="4601" b="1">
                <a:solidFill>
                  <a:srgbClr val="000000"/>
                </a:solidFill>
                <a:latin typeface="Monterchi Sans Bold"/>
                <a:ea typeface="Monterchi Sans Bold"/>
                <a:cs typeface="Monterchi Sans Bold"/>
                <a:sym typeface="Monterchi Sans Bold"/>
              </a:rPr>
              <a:t>Ý tưởng:</a:t>
            </a:r>
          </a:p>
        </p:txBody>
      </p:sp>
      <p:sp>
        <p:nvSpPr>
          <p:cNvPr id="18" name="TextBox 18"/>
          <p:cNvSpPr txBox="1"/>
          <p:nvPr/>
        </p:nvSpPr>
        <p:spPr>
          <a:xfrm>
            <a:off x="925429" y="8433105"/>
            <a:ext cx="16437143" cy="1472714"/>
          </a:xfrm>
          <a:prstGeom prst="rect">
            <a:avLst/>
          </a:prstGeom>
        </p:spPr>
        <p:txBody>
          <a:bodyPr lIns="0" tIns="0" rIns="0" bIns="0" rtlCol="0" anchor="t">
            <a:spAutoFit/>
          </a:bodyPr>
          <a:lstStyle/>
          <a:p>
            <a:pPr algn="ctr">
              <a:lnSpc>
                <a:spcPts val="3882"/>
              </a:lnSpc>
              <a:spcBef>
                <a:spcPct val="0"/>
              </a:spcBef>
            </a:pPr>
            <a:r>
              <a:rPr lang="en-US" sz="3662">
                <a:solidFill>
                  <a:srgbClr val="000000"/>
                </a:solidFill>
                <a:latin typeface="Monterchi Sans"/>
                <a:ea typeface="Monterchi Sans"/>
                <a:cs typeface="Monterchi Sans"/>
                <a:sym typeface="Monterchi Sans"/>
              </a:rPr>
              <a:t>Phương trình đường thẳng boundary chia các điểm ra 2 phần. Nhận thấy các điểm nằm cùng 1 phía so với đường thẳng thì làm cho các hàm fw(x) mang cùng dấu. Tuy nhiên có rất nhiều đường thẳng có thể phân chia điểm dữ liệu ra làm 2 phần. Vậy nên ta cần tìm 1 đường tối ưu.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rot="-10689152">
            <a:off x="1065294" y="-4957820"/>
            <a:ext cx="15794569" cy="25034619"/>
          </a:xfrm>
          <a:custGeom>
            <a:avLst/>
            <a:gdLst/>
            <a:ahLst/>
            <a:cxnLst/>
            <a:rect l="l" t="t" r="r" b="b"/>
            <a:pathLst>
              <a:path w="15794569" h="25034619">
                <a:moveTo>
                  <a:pt x="0" y="0"/>
                </a:moveTo>
                <a:lnTo>
                  <a:pt x="15794569" y="0"/>
                </a:lnTo>
                <a:lnTo>
                  <a:pt x="15794569" y="25034619"/>
                </a:lnTo>
                <a:lnTo>
                  <a:pt x="0" y="2503461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523024" y="528881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6"/>
            <a:stretch>
              <a:fillRect/>
            </a:stretch>
          </a:blipFill>
        </p:spPr>
      </p:sp>
      <p:grpSp>
        <p:nvGrpSpPr>
          <p:cNvPr id="9" name="Group 9"/>
          <p:cNvGrpSpPr/>
          <p:nvPr/>
        </p:nvGrpSpPr>
        <p:grpSpPr>
          <a:xfrm rot="-10622443">
            <a:off x="14522638" y="2396581"/>
            <a:ext cx="3674935" cy="3598063"/>
            <a:chOff x="0" y="0"/>
            <a:chExt cx="4899913" cy="4797417"/>
          </a:xfrm>
        </p:grpSpPr>
        <p:sp>
          <p:nvSpPr>
            <p:cNvPr id="10" name="Freeform 10"/>
            <p:cNvSpPr/>
            <p:nvPr/>
          </p:nvSpPr>
          <p:spPr>
            <a:xfrm rot="-3636955">
              <a:off x="737302" y="551435"/>
              <a:ext cx="3425310" cy="3694548"/>
            </a:xfrm>
            <a:custGeom>
              <a:avLst/>
              <a:gdLst/>
              <a:ahLst/>
              <a:cxnLst/>
              <a:rect l="l" t="t" r="r" b="b"/>
              <a:pathLst>
                <a:path w="3425310" h="3694548">
                  <a:moveTo>
                    <a:pt x="0" y="0"/>
                  </a:moveTo>
                  <a:lnTo>
                    <a:pt x="3425310" y="0"/>
                  </a:lnTo>
                  <a:lnTo>
                    <a:pt x="3425310" y="3694548"/>
                  </a:lnTo>
                  <a:lnTo>
                    <a:pt x="0" y="3694548"/>
                  </a:lnTo>
                  <a:lnTo>
                    <a:pt x="0" y="0"/>
                  </a:lnTo>
                  <a:close/>
                </a:path>
              </a:pathLst>
            </a:custGeom>
            <a:blipFill>
              <a:blip r:embed="rId7"/>
              <a:stretch>
                <a:fillRect/>
              </a:stretch>
            </a:blipFill>
          </p:spPr>
        </p:sp>
        <p:sp>
          <p:nvSpPr>
            <p:cNvPr id="11" name="Freeform 11"/>
            <p:cNvSpPr/>
            <p:nvPr/>
          </p:nvSpPr>
          <p:spPr>
            <a:xfrm>
              <a:off x="1017380" y="1211415"/>
              <a:ext cx="2508436" cy="2517878"/>
            </a:xfrm>
            <a:custGeom>
              <a:avLst/>
              <a:gdLst/>
              <a:ahLst/>
              <a:cxnLst/>
              <a:rect l="l" t="t" r="r" b="b"/>
              <a:pathLst>
                <a:path w="2508436" h="2517878">
                  <a:moveTo>
                    <a:pt x="0" y="0"/>
                  </a:moveTo>
                  <a:lnTo>
                    <a:pt x="2508436" y="0"/>
                  </a:lnTo>
                  <a:lnTo>
                    <a:pt x="2508436" y="2517879"/>
                  </a:lnTo>
                  <a:lnTo>
                    <a:pt x="0" y="251787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424516" y="1844752"/>
              <a:ext cx="2930482" cy="1468904"/>
            </a:xfrm>
            <a:custGeom>
              <a:avLst/>
              <a:gdLst/>
              <a:ahLst/>
              <a:cxnLst/>
              <a:rect l="l" t="t" r="r" b="b"/>
              <a:pathLst>
                <a:path w="2930482" h="1468904">
                  <a:moveTo>
                    <a:pt x="0" y="0"/>
                  </a:moveTo>
                  <a:lnTo>
                    <a:pt x="2930482" y="0"/>
                  </a:lnTo>
                  <a:lnTo>
                    <a:pt x="2930482" y="1468905"/>
                  </a:lnTo>
                  <a:lnTo>
                    <a:pt x="0" y="146890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sp>
        <p:nvSpPr>
          <p:cNvPr id="13" name="Freeform 13"/>
          <p:cNvSpPr/>
          <p:nvPr/>
        </p:nvSpPr>
        <p:spPr>
          <a:xfrm>
            <a:off x="11253270" y="1573848"/>
            <a:ext cx="3817651" cy="1209318"/>
          </a:xfrm>
          <a:custGeom>
            <a:avLst/>
            <a:gdLst/>
            <a:ahLst/>
            <a:cxnLst/>
            <a:rect l="l" t="t" r="r" b="b"/>
            <a:pathLst>
              <a:path w="3817651" h="1209318">
                <a:moveTo>
                  <a:pt x="0" y="0"/>
                </a:moveTo>
                <a:lnTo>
                  <a:pt x="3817650" y="0"/>
                </a:lnTo>
                <a:lnTo>
                  <a:pt x="3817650" y="1209318"/>
                </a:lnTo>
                <a:lnTo>
                  <a:pt x="0" y="1209318"/>
                </a:lnTo>
                <a:lnTo>
                  <a:pt x="0" y="0"/>
                </a:lnTo>
                <a:close/>
              </a:path>
            </a:pathLst>
          </a:custGeom>
          <a:blipFill>
            <a:blip r:embed="rId12"/>
            <a:stretch>
              <a:fillRect/>
            </a:stretch>
          </a:blipFill>
        </p:spPr>
      </p:sp>
      <p:sp>
        <p:nvSpPr>
          <p:cNvPr id="14" name="Freeform 14"/>
          <p:cNvSpPr/>
          <p:nvPr/>
        </p:nvSpPr>
        <p:spPr>
          <a:xfrm>
            <a:off x="3860475" y="3566753"/>
            <a:ext cx="10567050" cy="2985192"/>
          </a:xfrm>
          <a:custGeom>
            <a:avLst/>
            <a:gdLst/>
            <a:ahLst/>
            <a:cxnLst/>
            <a:rect l="l" t="t" r="r" b="b"/>
            <a:pathLst>
              <a:path w="10567050" h="2985192">
                <a:moveTo>
                  <a:pt x="0" y="0"/>
                </a:moveTo>
                <a:lnTo>
                  <a:pt x="10567050" y="0"/>
                </a:lnTo>
                <a:lnTo>
                  <a:pt x="10567050" y="2985192"/>
                </a:lnTo>
                <a:lnTo>
                  <a:pt x="0" y="2985192"/>
                </a:lnTo>
                <a:lnTo>
                  <a:pt x="0" y="0"/>
                </a:lnTo>
                <a:close/>
              </a:path>
            </a:pathLst>
          </a:custGeom>
          <a:blipFill>
            <a:blip r:embed="rId13"/>
            <a:stretch>
              <a:fillRect/>
            </a:stretch>
          </a:blipFill>
        </p:spPr>
      </p:sp>
      <p:sp>
        <p:nvSpPr>
          <p:cNvPr id="15" name="TextBox 15"/>
          <p:cNvSpPr txBox="1"/>
          <p:nvPr/>
        </p:nvSpPr>
        <p:spPr>
          <a:xfrm>
            <a:off x="2889707" y="531177"/>
            <a:ext cx="12632113" cy="805815"/>
          </a:xfrm>
          <a:prstGeom prst="rect">
            <a:avLst/>
          </a:prstGeom>
        </p:spPr>
        <p:txBody>
          <a:bodyPr lIns="0" tIns="0" rIns="0" bIns="0" rtlCol="0" anchor="t">
            <a:spAutoFit/>
          </a:bodyPr>
          <a:lstStyle/>
          <a:p>
            <a:pPr algn="ctr">
              <a:lnSpc>
                <a:spcPts val="5880"/>
              </a:lnSpc>
            </a:pPr>
            <a:r>
              <a:rPr lang="en-US" sz="6000" b="1">
                <a:solidFill>
                  <a:srgbClr val="493423"/>
                </a:solidFill>
                <a:latin typeface="Obra Letra Bold"/>
                <a:ea typeface="Obra Letra Bold"/>
                <a:cs typeface="Obra Letra Bold"/>
                <a:sym typeface="Obra Letra Bold"/>
              </a:rPr>
              <a:t>Phương pháp Hồi quy Logistic</a:t>
            </a:r>
          </a:p>
        </p:txBody>
      </p:sp>
      <p:sp>
        <p:nvSpPr>
          <p:cNvPr id="16" name="TextBox 16"/>
          <p:cNvSpPr txBox="1"/>
          <p:nvPr/>
        </p:nvSpPr>
        <p:spPr>
          <a:xfrm>
            <a:off x="3340608" y="1630998"/>
            <a:ext cx="9159994" cy="1669773"/>
          </a:xfrm>
          <a:prstGeom prst="rect">
            <a:avLst/>
          </a:prstGeom>
        </p:spPr>
        <p:txBody>
          <a:bodyPr lIns="0" tIns="0" rIns="0" bIns="0" rtlCol="0" anchor="t">
            <a:spAutoFit/>
          </a:bodyPr>
          <a:lstStyle/>
          <a:p>
            <a:pPr algn="just">
              <a:lnSpc>
                <a:spcPts val="4815"/>
              </a:lnSpc>
            </a:pPr>
            <a:r>
              <a:rPr lang="en-US" sz="3883" b="1">
                <a:solidFill>
                  <a:srgbClr val="4A2D0A"/>
                </a:solidFill>
                <a:latin typeface="Monterchi Sans Bold"/>
                <a:ea typeface="Monterchi Sans Bold"/>
                <a:cs typeface="Monterchi Sans Bold"/>
                <a:sym typeface="Monterchi Sans Bold"/>
              </a:rPr>
              <a:t>Trong Hồi quy logistic:</a:t>
            </a:r>
          </a:p>
          <a:p>
            <a:pPr algn="just">
              <a:lnSpc>
                <a:spcPts val="4815"/>
              </a:lnSpc>
            </a:pPr>
            <a:r>
              <a:rPr lang="en-US" sz="3883" b="1">
                <a:solidFill>
                  <a:srgbClr val="4A2D0A"/>
                </a:solidFill>
                <a:latin typeface="Monterchi Sans Bold"/>
                <a:ea typeface="Monterchi Sans Bold"/>
                <a:cs typeface="Monterchi Sans Bold"/>
                <a:sym typeface="Monterchi Sans Bold"/>
              </a:rPr>
              <a:t>-Hàm Sigmoid:</a:t>
            </a:r>
          </a:p>
          <a:p>
            <a:pPr algn="just">
              <a:lnSpc>
                <a:spcPts val="3705"/>
              </a:lnSpc>
            </a:pPr>
            <a:r>
              <a:rPr lang="en-US" sz="2988" b="1">
                <a:solidFill>
                  <a:srgbClr val="4A2D0A"/>
                </a:solidFill>
                <a:latin typeface="Monterchi Sans Bold"/>
                <a:ea typeface="Monterchi Sans Bold"/>
                <a:cs typeface="Monterchi Sans Bold"/>
                <a:sym typeface="Monterchi Sans Bold"/>
              </a:rPr>
              <a:t>Nếu f(x) &gt; 0,5 thì x thuộc về lớp 1, ngược lại x thuộc về lớp 0.</a:t>
            </a:r>
          </a:p>
        </p:txBody>
      </p:sp>
      <p:sp>
        <p:nvSpPr>
          <p:cNvPr id="17" name="TextBox 17"/>
          <p:cNvSpPr txBox="1"/>
          <p:nvPr/>
        </p:nvSpPr>
        <p:spPr>
          <a:xfrm>
            <a:off x="3340608" y="6942470"/>
            <a:ext cx="11730313" cy="2952175"/>
          </a:xfrm>
          <a:prstGeom prst="rect">
            <a:avLst/>
          </a:prstGeom>
        </p:spPr>
        <p:txBody>
          <a:bodyPr lIns="0" tIns="0" rIns="0" bIns="0" rtlCol="0" anchor="t">
            <a:spAutoFit/>
          </a:bodyPr>
          <a:lstStyle/>
          <a:p>
            <a:pPr algn="l">
              <a:lnSpc>
                <a:spcPts val="3372"/>
              </a:lnSpc>
            </a:pPr>
            <a:r>
              <a:rPr lang="en-US" sz="3181">
                <a:solidFill>
                  <a:srgbClr val="000000"/>
                </a:solidFill>
                <a:latin typeface="Monterchi Sans"/>
                <a:ea typeface="Monterchi Sans"/>
                <a:cs typeface="Monterchi Sans"/>
                <a:sym typeface="Monterchi Sans"/>
              </a:rPr>
              <a:t>Các đường xanh biển và xanh lá phù hợp với bài toán hơn vì:</a:t>
            </a:r>
          </a:p>
          <a:p>
            <a:pPr algn="l">
              <a:lnSpc>
                <a:spcPts val="3372"/>
              </a:lnSpc>
            </a:pPr>
            <a:r>
              <a:rPr lang="en-US" sz="3181">
                <a:solidFill>
                  <a:srgbClr val="000000"/>
                </a:solidFill>
                <a:latin typeface="Monterchi Sans"/>
                <a:ea typeface="Monterchi Sans"/>
                <a:cs typeface="Monterchi Sans"/>
                <a:sym typeface="Monterchi Sans"/>
              </a:rPr>
              <a:t>• Là hàm số liên tục nhận giá trị thực, bị chặn trong khoảng (0,1).</a:t>
            </a:r>
          </a:p>
          <a:p>
            <a:pPr algn="l">
              <a:lnSpc>
                <a:spcPts val="3372"/>
              </a:lnSpc>
            </a:pPr>
            <a:r>
              <a:rPr lang="en-US" sz="3181">
                <a:solidFill>
                  <a:srgbClr val="000000"/>
                </a:solidFill>
                <a:latin typeface="Monterchi Sans"/>
                <a:ea typeface="Monterchi Sans"/>
                <a:cs typeface="Monterchi Sans"/>
                <a:sym typeface="Monterchi Sans"/>
              </a:rPr>
              <a:t>• Nếu coi điểm có tung độ là 1/2 làm điểm phân chia thì các điểm càng xa điểm này về phía bên trái có giá trị càng gần 0. Ngược lại, các điểm càng xa điểm này về phía phải</a:t>
            </a:r>
          </a:p>
          <a:p>
            <a:pPr algn="l">
              <a:lnSpc>
                <a:spcPts val="3372"/>
              </a:lnSpc>
            </a:pPr>
            <a:r>
              <a:rPr lang="en-US" sz="3181">
                <a:solidFill>
                  <a:srgbClr val="000000"/>
                </a:solidFill>
                <a:latin typeface="Monterchi Sans"/>
                <a:ea typeface="Monterchi Sans"/>
                <a:cs typeface="Monterchi Sans"/>
                <a:sym typeface="Monterchi Sans"/>
              </a:rPr>
              <a:t>có giá trị càng gần 1. Nên các điểm dữ liệu sẽ càng cách xa đường</a:t>
            </a:r>
          </a:p>
          <a:p>
            <a:pPr algn="l">
              <a:lnSpc>
                <a:spcPts val="3372"/>
              </a:lnSpc>
              <a:spcBef>
                <a:spcPct val="0"/>
              </a:spcBef>
            </a:pPr>
            <a:r>
              <a:rPr lang="en-US" sz="3181">
                <a:solidFill>
                  <a:srgbClr val="000000"/>
                </a:solidFill>
                <a:latin typeface="Monterchi Sans"/>
                <a:ea typeface="Monterchi Sans"/>
                <a:cs typeface="Monterchi Sans"/>
                <a:sym typeface="Monterchi Sans"/>
              </a:rPr>
              <a:t>• Mượt (smooth) nên có đạo hàm mọi nơi, có thể được lợi trong việc tối ưu.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rot="-10800000">
            <a:off x="15521821" y="-1106493"/>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5" name="Freeform 5"/>
          <p:cNvSpPr/>
          <p:nvPr/>
        </p:nvSpPr>
        <p:spPr>
          <a:xfrm>
            <a:off x="1417506" y="-202795"/>
            <a:ext cx="15193627" cy="11409032"/>
          </a:xfrm>
          <a:custGeom>
            <a:avLst/>
            <a:gdLst/>
            <a:ahLst/>
            <a:cxnLst/>
            <a:rect l="l" t="t" r="r" b="b"/>
            <a:pathLst>
              <a:path w="15193627" h="11409032">
                <a:moveTo>
                  <a:pt x="0" y="0"/>
                </a:moveTo>
                <a:lnTo>
                  <a:pt x="15193627" y="0"/>
                </a:lnTo>
                <a:lnTo>
                  <a:pt x="15193627" y="11409032"/>
                </a:lnTo>
                <a:lnTo>
                  <a:pt x="0" y="114090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4719893" y="3969229"/>
            <a:ext cx="4838937" cy="8229600"/>
          </a:xfrm>
          <a:custGeom>
            <a:avLst/>
            <a:gdLst/>
            <a:ahLst/>
            <a:cxnLst/>
            <a:rect l="l" t="t" r="r" b="b"/>
            <a:pathLst>
              <a:path w="4838937" h="8229600">
                <a:moveTo>
                  <a:pt x="0" y="0"/>
                </a:moveTo>
                <a:lnTo>
                  <a:pt x="4838937" y="0"/>
                </a:lnTo>
                <a:lnTo>
                  <a:pt x="4838937" y="8229600"/>
                </a:lnTo>
                <a:lnTo>
                  <a:pt x="0" y="8229600"/>
                </a:lnTo>
                <a:lnTo>
                  <a:pt x="0" y="0"/>
                </a:lnTo>
                <a:close/>
              </a:path>
            </a:pathLst>
          </a:custGeom>
          <a:blipFill>
            <a:blip r:embed="rId6"/>
            <a:stretch>
              <a:fillRect/>
            </a:stretch>
          </a:blipFill>
        </p:spPr>
      </p:sp>
      <p:sp>
        <p:nvSpPr>
          <p:cNvPr id="7" name="Freeform 7"/>
          <p:cNvSpPr/>
          <p:nvPr/>
        </p:nvSpPr>
        <p:spPr>
          <a:xfrm>
            <a:off x="8840703" y="5732725"/>
            <a:ext cx="6681118" cy="1224289"/>
          </a:xfrm>
          <a:custGeom>
            <a:avLst/>
            <a:gdLst/>
            <a:ahLst/>
            <a:cxnLst/>
            <a:rect l="l" t="t" r="r" b="b"/>
            <a:pathLst>
              <a:path w="6681118" h="1224289">
                <a:moveTo>
                  <a:pt x="0" y="0"/>
                </a:moveTo>
                <a:lnTo>
                  <a:pt x="6681118" y="0"/>
                </a:lnTo>
                <a:lnTo>
                  <a:pt x="6681118" y="1224289"/>
                </a:lnTo>
                <a:lnTo>
                  <a:pt x="0" y="1224289"/>
                </a:lnTo>
                <a:lnTo>
                  <a:pt x="0" y="0"/>
                </a:lnTo>
                <a:close/>
              </a:path>
            </a:pathLst>
          </a:custGeom>
          <a:blipFill>
            <a:blip r:embed="rId7"/>
            <a:stretch>
              <a:fillRect/>
            </a:stretch>
          </a:blipFill>
        </p:spPr>
      </p:sp>
      <p:sp>
        <p:nvSpPr>
          <p:cNvPr id="8" name="Freeform 8"/>
          <p:cNvSpPr/>
          <p:nvPr/>
        </p:nvSpPr>
        <p:spPr>
          <a:xfrm>
            <a:off x="-1212326" y="-830255"/>
            <a:ext cx="3394710" cy="8229600"/>
          </a:xfrm>
          <a:custGeom>
            <a:avLst/>
            <a:gdLst/>
            <a:ahLst/>
            <a:cxnLst/>
            <a:rect l="l" t="t" r="r" b="b"/>
            <a:pathLst>
              <a:path w="3394710" h="8229600">
                <a:moveTo>
                  <a:pt x="0" y="0"/>
                </a:moveTo>
                <a:lnTo>
                  <a:pt x="3394710" y="0"/>
                </a:lnTo>
                <a:lnTo>
                  <a:pt x="3394710" y="8229600"/>
                </a:lnTo>
                <a:lnTo>
                  <a:pt x="0" y="8229600"/>
                </a:lnTo>
                <a:lnTo>
                  <a:pt x="0" y="0"/>
                </a:lnTo>
                <a:close/>
              </a:path>
            </a:pathLst>
          </a:custGeom>
          <a:blipFill>
            <a:blip r:embed="rId8"/>
            <a:stretch>
              <a:fillRect/>
            </a:stretch>
          </a:blipFill>
        </p:spPr>
      </p:sp>
      <p:sp>
        <p:nvSpPr>
          <p:cNvPr id="9" name="TextBox 9"/>
          <p:cNvSpPr txBox="1"/>
          <p:nvPr/>
        </p:nvSpPr>
        <p:spPr>
          <a:xfrm>
            <a:off x="2182384" y="629470"/>
            <a:ext cx="13302388" cy="941335"/>
          </a:xfrm>
          <a:prstGeom prst="rect">
            <a:avLst/>
          </a:prstGeom>
        </p:spPr>
        <p:txBody>
          <a:bodyPr lIns="0" tIns="0" rIns="0" bIns="0" rtlCol="0" anchor="t">
            <a:spAutoFit/>
          </a:bodyPr>
          <a:lstStyle/>
          <a:p>
            <a:pPr algn="ctr">
              <a:lnSpc>
                <a:spcPts val="6958"/>
              </a:lnSpc>
            </a:pPr>
            <a:r>
              <a:rPr lang="en-US" sz="7100" b="1">
                <a:solidFill>
                  <a:srgbClr val="F3F1DB"/>
                </a:solidFill>
                <a:latin typeface="Obra Letra Bold"/>
                <a:ea typeface="Obra Letra Bold"/>
                <a:cs typeface="Obra Letra Bold"/>
                <a:sym typeface="Obra Letra Bold"/>
              </a:rPr>
              <a:t>Phương pháp Hồi quy Logistic</a:t>
            </a:r>
          </a:p>
        </p:txBody>
      </p:sp>
      <p:sp>
        <p:nvSpPr>
          <p:cNvPr id="10" name="TextBox 10"/>
          <p:cNvSpPr txBox="1"/>
          <p:nvPr/>
        </p:nvSpPr>
        <p:spPr>
          <a:xfrm>
            <a:off x="2052704" y="3042230"/>
            <a:ext cx="13923231" cy="2690495"/>
          </a:xfrm>
          <a:prstGeom prst="rect">
            <a:avLst/>
          </a:prstGeom>
        </p:spPr>
        <p:txBody>
          <a:bodyPr lIns="0" tIns="0" rIns="0" bIns="0" rtlCol="0" anchor="t">
            <a:spAutoFit/>
          </a:bodyPr>
          <a:lstStyle/>
          <a:p>
            <a:pPr algn="l">
              <a:lnSpc>
                <a:spcPts val="4239"/>
              </a:lnSpc>
            </a:pPr>
            <a:r>
              <a:rPr lang="en-US" sz="3999" b="1">
                <a:solidFill>
                  <a:srgbClr val="4A2D0A"/>
                </a:solidFill>
                <a:latin typeface="Monterchi Sans Bold"/>
                <a:ea typeface="Monterchi Sans Bold"/>
                <a:cs typeface="Monterchi Sans Bold"/>
                <a:sym typeface="Monterchi Sans Bold"/>
              </a:rPr>
              <a:t>Mục đích là tìm các hệ số w sao cho với các điểm dữ liệu thuộc class 1 thì f (wTxi) càng gần với 1 càng tốt và với những điểm thuộc class 0 thì f (wTxi) càng gần với 0 càng tốt (mục đích cho các điểm dữ liệu càng xa đường phân cách càng tốt)</a:t>
            </a:r>
          </a:p>
          <a:p>
            <a:pPr algn="l">
              <a:lnSpc>
                <a:spcPts val="4239"/>
              </a:lnSpc>
            </a:pPr>
            <a:r>
              <a:rPr lang="en-US" sz="3999" b="1">
                <a:solidFill>
                  <a:srgbClr val="4A2D0A"/>
                </a:solidFill>
                <a:latin typeface="Monterchi Sans Bold"/>
                <a:ea typeface="Monterchi Sans Bold"/>
                <a:cs typeface="Monterchi Sans Bold"/>
                <a:sym typeface="Monterchi Sans Bold"/>
              </a:rPr>
              <a:t>Ký hiệu zi = f (wTx ) ta có công thức:</a:t>
            </a:r>
          </a:p>
        </p:txBody>
      </p:sp>
      <p:sp>
        <p:nvSpPr>
          <p:cNvPr id="11" name="TextBox 11"/>
          <p:cNvSpPr txBox="1"/>
          <p:nvPr/>
        </p:nvSpPr>
        <p:spPr>
          <a:xfrm>
            <a:off x="2182384" y="7109414"/>
            <a:ext cx="13923231" cy="2690422"/>
          </a:xfrm>
          <a:prstGeom prst="rect">
            <a:avLst/>
          </a:prstGeom>
        </p:spPr>
        <p:txBody>
          <a:bodyPr lIns="0" tIns="0" rIns="0" bIns="0" rtlCol="0" anchor="t">
            <a:spAutoFit/>
          </a:bodyPr>
          <a:lstStyle/>
          <a:p>
            <a:pPr algn="just">
              <a:lnSpc>
                <a:spcPts val="4235"/>
              </a:lnSpc>
            </a:pPr>
            <a:r>
              <a:rPr lang="en-US" sz="3995" b="1">
                <a:solidFill>
                  <a:srgbClr val="4A2D0A"/>
                </a:solidFill>
                <a:latin typeface="Monterchi Sans Bold"/>
                <a:ea typeface="Monterchi Sans Bold"/>
                <a:cs typeface="Monterchi Sans Bold"/>
                <a:sym typeface="Monterchi Sans Bold"/>
              </a:rPr>
              <a:t>• Với biểu thức trên:</a:t>
            </a:r>
          </a:p>
          <a:p>
            <a:pPr algn="just">
              <a:lnSpc>
                <a:spcPts val="4235"/>
              </a:lnSpc>
            </a:pPr>
            <a:r>
              <a:rPr lang="en-US" sz="3995" b="1">
                <a:solidFill>
                  <a:srgbClr val="4A2D0A"/>
                </a:solidFill>
                <a:latin typeface="Monterchi Sans Bold"/>
                <a:ea typeface="Monterchi Sans Bold"/>
                <a:cs typeface="Monterchi Sans Bold"/>
                <a:sym typeface="Monterchi Sans Bold"/>
              </a:rPr>
              <a:t>Khi y = 1, phần thứ hai của về phải sẽ triệt tiêu,</a:t>
            </a:r>
          </a:p>
          <a:p>
            <a:pPr algn="just">
              <a:lnSpc>
                <a:spcPts val="4235"/>
              </a:lnSpc>
            </a:pPr>
            <a:r>
              <a:rPr lang="en-US" sz="3995" b="1">
                <a:solidFill>
                  <a:srgbClr val="4A2D0A"/>
                </a:solidFill>
                <a:latin typeface="Monterchi Sans Bold"/>
                <a:ea typeface="Monterchi Sans Bold"/>
                <a:cs typeface="Monterchi Sans Bold"/>
                <a:sym typeface="Monterchi Sans Bold"/>
              </a:rPr>
              <a:t>Khi yi = 0, phần thứ nhất sẽ bị triệt tiêu!</a:t>
            </a:r>
          </a:p>
          <a:p>
            <a:pPr algn="just">
              <a:lnSpc>
                <a:spcPts val="4235"/>
              </a:lnSpc>
            </a:pPr>
            <a:r>
              <a:rPr lang="en-US" sz="3995" b="1">
                <a:solidFill>
                  <a:srgbClr val="4A2D0A"/>
                </a:solidFill>
                <a:latin typeface="Monterchi Sans Bold"/>
                <a:ea typeface="Monterchi Sans Bold"/>
                <a:cs typeface="Monterchi Sans Bold"/>
                <a:sym typeface="Monterchi Sans Bold"/>
              </a:rPr>
              <a:t>• Để mô hình càng tốt nhất nhất thì xác suất P(yi|xi;w) đạt giá trị cao nhất.</a:t>
            </a:r>
          </a:p>
        </p:txBody>
      </p:sp>
      <p:sp>
        <p:nvSpPr>
          <p:cNvPr id="12" name="TextBox 12"/>
          <p:cNvSpPr txBox="1"/>
          <p:nvPr/>
        </p:nvSpPr>
        <p:spPr>
          <a:xfrm>
            <a:off x="2052704" y="1791532"/>
            <a:ext cx="9310092" cy="887095"/>
          </a:xfrm>
          <a:prstGeom prst="rect">
            <a:avLst/>
          </a:prstGeom>
        </p:spPr>
        <p:txBody>
          <a:bodyPr lIns="0" tIns="0" rIns="0" bIns="0" rtlCol="0" anchor="t">
            <a:spAutoFit/>
          </a:bodyPr>
          <a:lstStyle/>
          <a:p>
            <a:pPr algn="ctr">
              <a:lnSpc>
                <a:spcPts val="7279"/>
              </a:lnSpc>
            </a:pPr>
            <a:r>
              <a:rPr lang="en-US" sz="5199" b="1">
                <a:solidFill>
                  <a:srgbClr val="4A2D0A"/>
                </a:solidFill>
                <a:latin typeface="Canva Sans Bold"/>
                <a:ea typeface="Canva Sans Bold"/>
                <a:cs typeface="Canva Sans Bold"/>
                <a:sym typeface="Canva Sans Bold"/>
              </a:rPr>
              <a:t>Xây dựng hàm loss để tối ưu: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TextBox 7"/>
          <p:cNvSpPr txBox="1"/>
          <p:nvPr/>
        </p:nvSpPr>
        <p:spPr>
          <a:xfrm>
            <a:off x="2402944" y="714197"/>
            <a:ext cx="13554929" cy="925070"/>
          </a:xfrm>
          <a:prstGeom prst="rect">
            <a:avLst/>
          </a:prstGeom>
        </p:spPr>
        <p:txBody>
          <a:bodyPr lIns="0" tIns="0" rIns="0" bIns="0" rtlCol="0" anchor="t">
            <a:spAutoFit/>
          </a:bodyPr>
          <a:lstStyle/>
          <a:p>
            <a:pPr algn="ctr">
              <a:lnSpc>
                <a:spcPts val="6721"/>
              </a:lnSpc>
            </a:pPr>
            <a:r>
              <a:rPr lang="en-US" sz="6859" b="1">
                <a:solidFill>
                  <a:srgbClr val="F3F1DB"/>
                </a:solidFill>
                <a:latin typeface="Obra Letra Bold"/>
                <a:ea typeface="Obra Letra Bold"/>
                <a:cs typeface="Obra Letra Bold"/>
                <a:sym typeface="Obra Letra Bold"/>
              </a:rPr>
              <a:t>Phương pháp Hồi quy Losgistic</a:t>
            </a:r>
          </a:p>
        </p:txBody>
      </p:sp>
      <p:sp>
        <p:nvSpPr>
          <p:cNvPr id="8" name="Freeform 8"/>
          <p:cNvSpPr/>
          <p:nvPr/>
        </p:nvSpPr>
        <p:spPr>
          <a:xfrm rot="9532629">
            <a:off x="-529582" y="8587578"/>
            <a:ext cx="3532667" cy="3665543"/>
          </a:xfrm>
          <a:custGeom>
            <a:avLst/>
            <a:gdLst/>
            <a:ahLst/>
            <a:cxnLst/>
            <a:rect l="l" t="t" r="r" b="b"/>
            <a:pathLst>
              <a:path w="3532667" h="3665543">
                <a:moveTo>
                  <a:pt x="0" y="0"/>
                </a:moveTo>
                <a:lnTo>
                  <a:pt x="3532668" y="0"/>
                </a:lnTo>
                <a:lnTo>
                  <a:pt x="3532668" y="3665544"/>
                </a:lnTo>
                <a:lnTo>
                  <a:pt x="0" y="3665544"/>
                </a:lnTo>
                <a:lnTo>
                  <a:pt x="0" y="0"/>
                </a:lnTo>
                <a:close/>
              </a:path>
            </a:pathLst>
          </a:custGeom>
          <a:blipFill>
            <a:blip r:embed="rId4"/>
            <a:stretch>
              <a:fillRect/>
            </a:stretch>
          </a:blipFill>
        </p:spPr>
      </p:sp>
      <p:sp>
        <p:nvSpPr>
          <p:cNvPr id="9" name="Freeform 9"/>
          <p:cNvSpPr/>
          <p:nvPr/>
        </p:nvSpPr>
        <p:spPr>
          <a:xfrm rot="-2398471">
            <a:off x="15716375" y="-1763893"/>
            <a:ext cx="3363185" cy="3489686"/>
          </a:xfrm>
          <a:custGeom>
            <a:avLst/>
            <a:gdLst/>
            <a:ahLst/>
            <a:cxnLst/>
            <a:rect l="l" t="t" r="r" b="b"/>
            <a:pathLst>
              <a:path w="3363185" h="3489686">
                <a:moveTo>
                  <a:pt x="0" y="0"/>
                </a:moveTo>
                <a:lnTo>
                  <a:pt x="3363185" y="0"/>
                </a:lnTo>
                <a:lnTo>
                  <a:pt x="3363185" y="3489686"/>
                </a:lnTo>
                <a:lnTo>
                  <a:pt x="0" y="3489686"/>
                </a:lnTo>
                <a:lnTo>
                  <a:pt x="0" y="0"/>
                </a:lnTo>
                <a:close/>
              </a:path>
            </a:pathLst>
          </a:custGeom>
          <a:blipFill>
            <a:blip r:embed="rId4"/>
            <a:stretch>
              <a:fillRect/>
            </a:stretch>
          </a:blipFill>
        </p:spPr>
      </p:sp>
      <p:grpSp>
        <p:nvGrpSpPr>
          <p:cNvPr id="10" name="Group 10"/>
          <p:cNvGrpSpPr/>
          <p:nvPr/>
        </p:nvGrpSpPr>
        <p:grpSpPr>
          <a:xfrm>
            <a:off x="4832519" y="5279849"/>
            <a:ext cx="8695780" cy="2217949"/>
            <a:chOff x="0" y="0"/>
            <a:chExt cx="5463326" cy="1393478"/>
          </a:xfrm>
        </p:grpSpPr>
        <p:sp>
          <p:nvSpPr>
            <p:cNvPr id="11" name="Freeform 11"/>
            <p:cNvSpPr/>
            <p:nvPr/>
          </p:nvSpPr>
          <p:spPr>
            <a:xfrm>
              <a:off x="0" y="0"/>
              <a:ext cx="5463326" cy="1393478"/>
            </a:xfrm>
            <a:custGeom>
              <a:avLst/>
              <a:gdLst/>
              <a:ahLst/>
              <a:cxnLst/>
              <a:rect l="l" t="t" r="r" b="b"/>
              <a:pathLst>
                <a:path w="5463326" h="1393478">
                  <a:moveTo>
                    <a:pt x="0" y="0"/>
                  </a:moveTo>
                  <a:lnTo>
                    <a:pt x="5463326" y="0"/>
                  </a:lnTo>
                  <a:lnTo>
                    <a:pt x="5463326" y="1393478"/>
                  </a:lnTo>
                  <a:lnTo>
                    <a:pt x="0" y="1393478"/>
                  </a:lnTo>
                  <a:close/>
                </a:path>
              </a:pathLst>
            </a:custGeom>
            <a:blipFill>
              <a:blip r:embed="rId5"/>
              <a:stretch>
                <a:fillRect l="-5794" r="-5794"/>
              </a:stretch>
            </a:blipFill>
          </p:spPr>
        </p:sp>
      </p:grpSp>
      <p:grpSp>
        <p:nvGrpSpPr>
          <p:cNvPr id="12" name="Group 12"/>
          <p:cNvGrpSpPr/>
          <p:nvPr/>
        </p:nvGrpSpPr>
        <p:grpSpPr>
          <a:xfrm>
            <a:off x="8469268" y="8694941"/>
            <a:ext cx="7858296" cy="1260841"/>
            <a:chOff x="0" y="0"/>
            <a:chExt cx="8924195" cy="1431862"/>
          </a:xfrm>
        </p:grpSpPr>
        <p:sp>
          <p:nvSpPr>
            <p:cNvPr id="13" name="Freeform 13"/>
            <p:cNvSpPr/>
            <p:nvPr/>
          </p:nvSpPr>
          <p:spPr>
            <a:xfrm>
              <a:off x="0" y="0"/>
              <a:ext cx="8924196" cy="1431862"/>
            </a:xfrm>
            <a:custGeom>
              <a:avLst/>
              <a:gdLst/>
              <a:ahLst/>
              <a:cxnLst/>
              <a:rect l="l" t="t" r="r" b="b"/>
              <a:pathLst>
                <a:path w="8924196" h="1431862">
                  <a:moveTo>
                    <a:pt x="0" y="0"/>
                  </a:moveTo>
                  <a:lnTo>
                    <a:pt x="8924196" y="0"/>
                  </a:lnTo>
                  <a:lnTo>
                    <a:pt x="8924196" y="1431862"/>
                  </a:lnTo>
                  <a:lnTo>
                    <a:pt x="0" y="1431862"/>
                  </a:lnTo>
                  <a:close/>
                </a:path>
              </a:pathLst>
            </a:custGeom>
            <a:blipFill>
              <a:blip r:embed="rId6"/>
              <a:stretch>
                <a:fillRect t="-5155" b="-5155"/>
              </a:stretch>
            </a:blipFill>
          </p:spPr>
        </p:sp>
      </p:grpSp>
      <p:sp>
        <p:nvSpPr>
          <p:cNvPr id="14" name="Freeform 14"/>
          <p:cNvSpPr/>
          <p:nvPr/>
        </p:nvSpPr>
        <p:spPr>
          <a:xfrm>
            <a:off x="16161587" y="728123"/>
            <a:ext cx="1236381" cy="720005"/>
          </a:xfrm>
          <a:custGeom>
            <a:avLst/>
            <a:gdLst/>
            <a:ahLst/>
            <a:cxnLst/>
            <a:rect l="l" t="t" r="r" b="b"/>
            <a:pathLst>
              <a:path w="1236381" h="720005">
                <a:moveTo>
                  <a:pt x="0" y="0"/>
                </a:moveTo>
                <a:lnTo>
                  <a:pt x="1236381" y="0"/>
                </a:lnTo>
                <a:lnTo>
                  <a:pt x="1236381" y="720005"/>
                </a:lnTo>
                <a:lnTo>
                  <a:pt x="0" y="720005"/>
                </a:lnTo>
                <a:lnTo>
                  <a:pt x="0" y="0"/>
                </a:lnTo>
                <a:close/>
              </a:path>
            </a:pathLst>
          </a:custGeom>
          <a:blipFill>
            <a:blip r:embed="rId7">
              <a:extLst>
                <a:ext uri="{96DAC541-7B7A-43D3-8B79-37D633B846F1}">
                  <asvg:svgBlip xmlns:asvg="http://schemas.microsoft.com/office/drawing/2016/SVG/main" xmlns="" r:embed="rId8"/>
                </a:ext>
              </a:extLst>
            </a:blip>
            <a:stretch>
              <a:fillRect l="-173753"/>
            </a:stretch>
          </a:blipFill>
        </p:spPr>
      </p:sp>
      <p:sp>
        <p:nvSpPr>
          <p:cNvPr id="15" name="Freeform 15"/>
          <p:cNvSpPr/>
          <p:nvPr/>
        </p:nvSpPr>
        <p:spPr>
          <a:xfrm flipH="1">
            <a:off x="1028700" y="688506"/>
            <a:ext cx="1304410" cy="759622"/>
          </a:xfrm>
          <a:custGeom>
            <a:avLst/>
            <a:gdLst/>
            <a:ahLst/>
            <a:cxnLst/>
            <a:rect l="l" t="t" r="r" b="b"/>
            <a:pathLst>
              <a:path w="1304410" h="759622">
                <a:moveTo>
                  <a:pt x="1304410" y="0"/>
                </a:moveTo>
                <a:lnTo>
                  <a:pt x="0" y="0"/>
                </a:lnTo>
                <a:lnTo>
                  <a:pt x="0" y="759622"/>
                </a:lnTo>
                <a:lnTo>
                  <a:pt x="1304410" y="759622"/>
                </a:lnTo>
                <a:lnTo>
                  <a:pt x="1304410" y="0"/>
                </a:lnTo>
                <a:close/>
              </a:path>
            </a:pathLst>
          </a:custGeom>
          <a:blipFill>
            <a:blip r:embed="rId7">
              <a:extLst>
                <a:ext uri="{96DAC541-7B7A-43D3-8B79-37D633B846F1}">
                  <asvg:svgBlip xmlns:asvg="http://schemas.microsoft.com/office/drawing/2016/SVG/main" xmlns="" r:embed="rId8"/>
                </a:ext>
              </a:extLst>
            </a:blip>
            <a:stretch>
              <a:fillRect l="-173753"/>
            </a:stretch>
          </a:blipFill>
        </p:spPr>
      </p:sp>
      <p:sp>
        <p:nvSpPr>
          <p:cNvPr id="16" name="TextBox 16"/>
          <p:cNvSpPr txBox="1"/>
          <p:nvPr/>
        </p:nvSpPr>
        <p:spPr>
          <a:xfrm>
            <a:off x="1321470" y="2058368"/>
            <a:ext cx="15645059" cy="2859532"/>
          </a:xfrm>
          <a:prstGeom prst="rect">
            <a:avLst/>
          </a:prstGeom>
        </p:spPr>
        <p:txBody>
          <a:bodyPr lIns="0" tIns="0" rIns="0" bIns="0" rtlCol="0" anchor="t">
            <a:spAutoFit/>
          </a:bodyPr>
          <a:lstStyle/>
          <a:p>
            <a:pPr algn="l">
              <a:lnSpc>
                <a:spcPts val="4663"/>
              </a:lnSpc>
            </a:pPr>
            <a:r>
              <a:rPr lang="en-US" sz="4399" b="1">
                <a:solidFill>
                  <a:srgbClr val="F3F1DB"/>
                </a:solidFill>
                <a:latin typeface="Monterchi Sans Bold"/>
                <a:ea typeface="Monterchi Sans Bold"/>
                <a:cs typeface="Monterchi Sans Bold"/>
                <a:sym typeface="Monterchi Sans Bold"/>
              </a:rPr>
              <a:t>.Một phương pháp thường được sử dụng đó là lấy logarit tự nhiên (cơ số e) </a:t>
            </a:r>
          </a:p>
          <a:p>
            <a:pPr algn="l">
              <a:lnSpc>
                <a:spcPts val="4239"/>
              </a:lnSpc>
            </a:pPr>
            <a:r>
              <a:rPr lang="en-US" sz="3999" b="1">
                <a:solidFill>
                  <a:srgbClr val="F3F1DB"/>
                </a:solidFill>
                <a:latin typeface="Monterchi Sans Bold"/>
                <a:ea typeface="Monterchi Sans Bold"/>
                <a:cs typeface="Monterchi Sans Bold"/>
                <a:sym typeface="Monterchi Sans Bold"/>
              </a:rPr>
              <a:t>• Sau đó lấy ngược dấu để được một hàm và coi nó là hàm mất mát. Lúc này bài toán tìm giá trị lớn nhất trở thành bài toán tìm giá trị nhỏ nhất của hàm mất</a:t>
            </a:r>
          </a:p>
          <a:p>
            <a:pPr algn="l">
              <a:lnSpc>
                <a:spcPts val="4663"/>
              </a:lnSpc>
            </a:pPr>
            <a:r>
              <a:rPr lang="en-US" sz="4399" b="1">
                <a:solidFill>
                  <a:srgbClr val="F3F1DB"/>
                </a:solidFill>
                <a:latin typeface="Monterchi Sans Bold"/>
                <a:ea typeface="Monterchi Sans Bold"/>
                <a:cs typeface="Monterchi Sans Bold"/>
                <a:sym typeface="Monterchi Sans Bold"/>
              </a:rPr>
              <a:t>mát</a:t>
            </a:r>
          </a:p>
        </p:txBody>
      </p:sp>
      <p:sp>
        <p:nvSpPr>
          <p:cNvPr id="17" name="TextBox 17"/>
          <p:cNvSpPr txBox="1"/>
          <p:nvPr/>
        </p:nvSpPr>
        <p:spPr>
          <a:xfrm>
            <a:off x="1947893" y="7906906"/>
            <a:ext cx="14465032" cy="1623695"/>
          </a:xfrm>
          <a:prstGeom prst="rect">
            <a:avLst/>
          </a:prstGeom>
        </p:spPr>
        <p:txBody>
          <a:bodyPr lIns="0" tIns="0" rIns="0" bIns="0" rtlCol="0" anchor="t">
            <a:spAutoFit/>
          </a:bodyPr>
          <a:lstStyle/>
          <a:p>
            <a:pPr algn="l">
              <a:lnSpc>
                <a:spcPts val="4239"/>
              </a:lnSpc>
            </a:pPr>
            <a:r>
              <a:rPr lang="en-US" sz="3999" b="1">
                <a:solidFill>
                  <a:srgbClr val="F3F1DB"/>
                </a:solidFill>
                <a:latin typeface="Monterchi Sans Bold"/>
                <a:ea typeface="Monterchi Sans Bold"/>
                <a:cs typeface="Monterchi Sans Bold"/>
                <a:sym typeface="Monterchi Sans Bold"/>
              </a:rPr>
              <a:t>Việc tối ưu lúc này trở thành tối ưu hàm loss. Chúng ta có thể sử dụng SGD</a:t>
            </a:r>
          </a:p>
          <a:p>
            <a:pPr algn="l">
              <a:lnSpc>
                <a:spcPts val="4239"/>
              </a:lnSpc>
            </a:pPr>
            <a:r>
              <a:rPr lang="en-US" sz="3999" b="1">
                <a:solidFill>
                  <a:srgbClr val="F3F1DB"/>
                </a:solidFill>
                <a:latin typeface="Monterchi Sans Bold"/>
                <a:ea typeface="Monterchi Sans Bold"/>
                <a:cs typeface="Monterchi Sans Bold"/>
                <a:sym typeface="Monterchi Sans Bold"/>
              </a:rPr>
              <a:t>để tìm w(tối ưu hàm loss)</a:t>
            </a:r>
          </a:p>
        </p:txBody>
      </p:sp>
      <p:sp>
        <p:nvSpPr>
          <p:cNvPr id="18" name="TextBox 18"/>
          <p:cNvSpPr txBox="1"/>
          <p:nvPr/>
        </p:nvSpPr>
        <p:spPr>
          <a:xfrm>
            <a:off x="7726510" y="4531842"/>
            <a:ext cx="2575620" cy="611658"/>
          </a:xfrm>
          <a:prstGeom prst="rect">
            <a:avLst/>
          </a:prstGeom>
        </p:spPr>
        <p:txBody>
          <a:bodyPr lIns="0" tIns="0" rIns="0" bIns="0" rtlCol="0" anchor="t">
            <a:spAutoFit/>
          </a:bodyPr>
          <a:lstStyle/>
          <a:p>
            <a:pPr algn="ctr">
              <a:lnSpc>
                <a:spcPts val="4665"/>
              </a:lnSpc>
              <a:spcBef>
                <a:spcPct val="0"/>
              </a:spcBef>
            </a:pPr>
            <a:r>
              <a:rPr lang="en-US" sz="4401">
                <a:solidFill>
                  <a:srgbClr val="F3F1DB"/>
                </a:solidFill>
                <a:latin typeface="Monterchi Sans"/>
                <a:ea typeface="Monterchi Sans"/>
                <a:cs typeface="Monterchi Sans"/>
                <a:sym typeface="Monterchi Sans"/>
              </a:rPr>
              <a:t>=&gt; Hàm losss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5" name="Freeform 5"/>
          <p:cNvSpPr/>
          <p:nvPr/>
        </p:nvSpPr>
        <p:spPr>
          <a:xfrm>
            <a:off x="3335706" y="504433"/>
            <a:ext cx="12355869" cy="9278134"/>
          </a:xfrm>
          <a:custGeom>
            <a:avLst/>
            <a:gdLst/>
            <a:ahLst/>
            <a:cxnLst/>
            <a:rect l="l" t="t" r="r" b="b"/>
            <a:pathLst>
              <a:path w="12355869" h="9278134">
                <a:moveTo>
                  <a:pt x="0" y="0"/>
                </a:moveTo>
                <a:lnTo>
                  <a:pt x="12355870" y="0"/>
                </a:lnTo>
                <a:lnTo>
                  <a:pt x="12355870" y="9278134"/>
                </a:lnTo>
                <a:lnTo>
                  <a:pt x="0" y="927813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10800000">
            <a:off x="15582779" y="-838375"/>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8" name="Freeform 8"/>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10691274" y="2992014"/>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10800000" flipV="1">
            <a:off x="6213524" y="2988381"/>
            <a:ext cx="2625895" cy="558600"/>
          </a:xfrm>
          <a:custGeom>
            <a:avLst/>
            <a:gdLst/>
            <a:ahLst/>
            <a:cxnLst/>
            <a:rect l="l" t="t" r="r" b="b"/>
            <a:pathLst>
              <a:path w="2625895" h="558600">
                <a:moveTo>
                  <a:pt x="0" y="558599"/>
                </a:moveTo>
                <a:lnTo>
                  <a:pt x="2625896" y="558599"/>
                </a:lnTo>
                <a:lnTo>
                  <a:pt x="2625896" y="0"/>
                </a:lnTo>
                <a:lnTo>
                  <a:pt x="0" y="0"/>
                </a:lnTo>
                <a:lnTo>
                  <a:pt x="0" y="55859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1314390">
            <a:off x="16053445" y="-1516125"/>
            <a:ext cx="2900762" cy="3009869"/>
          </a:xfrm>
          <a:custGeom>
            <a:avLst/>
            <a:gdLst/>
            <a:ahLst/>
            <a:cxnLst/>
            <a:rect l="l" t="t" r="r" b="b"/>
            <a:pathLst>
              <a:path w="2900762" h="3009869">
                <a:moveTo>
                  <a:pt x="0" y="0"/>
                </a:moveTo>
                <a:lnTo>
                  <a:pt x="2900762" y="0"/>
                </a:lnTo>
                <a:lnTo>
                  <a:pt x="2900762" y="3009869"/>
                </a:lnTo>
                <a:lnTo>
                  <a:pt x="0" y="3009869"/>
                </a:lnTo>
                <a:lnTo>
                  <a:pt x="0" y="0"/>
                </a:lnTo>
                <a:close/>
              </a:path>
            </a:pathLst>
          </a:custGeom>
          <a:blipFill>
            <a:blip r:embed="rId10"/>
            <a:stretch>
              <a:fillRect/>
            </a:stretch>
          </a:blipFill>
        </p:spPr>
      </p:sp>
      <p:sp>
        <p:nvSpPr>
          <p:cNvPr id="12" name="Freeform 12"/>
          <p:cNvSpPr/>
          <p:nvPr/>
        </p:nvSpPr>
        <p:spPr>
          <a:xfrm rot="10178534">
            <a:off x="-1200889" y="8586103"/>
            <a:ext cx="3535729" cy="3668720"/>
          </a:xfrm>
          <a:custGeom>
            <a:avLst/>
            <a:gdLst/>
            <a:ahLst/>
            <a:cxnLst/>
            <a:rect l="l" t="t" r="r" b="b"/>
            <a:pathLst>
              <a:path w="3535729" h="3668720">
                <a:moveTo>
                  <a:pt x="0" y="0"/>
                </a:moveTo>
                <a:lnTo>
                  <a:pt x="3535729" y="0"/>
                </a:lnTo>
                <a:lnTo>
                  <a:pt x="3535729" y="3668720"/>
                </a:lnTo>
                <a:lnTo>
                  <a:pt x="0" y="3668720"/>
                </a:lnTo>
                <a:lnTo>
                  <a:pt x="0" y="0"/>
                </a:lnTo>
                <a:close/>
              </a:path>
            </a:pathLst>
          </a:custGeom>
          <a:blipFill>
            <a:blip r:embed="rId10"/>
            <a:stretch>
              <a:fillRect/>
            </a:stretch>
          </a:blipFill>
        </p:spPr>
      </p:sp>
      <p:sp>
        <p:nvSpPr>
          <p:cNvPr id="13" name="TextBox 13"/>
          <p:cNvSpPr txBox="1"/>
          <p:nvPr/>
        </p:nvSpPr>
        <p:spPr>
          <a:xfrm>
            <a:off x="3413157" y="1617733"/>
            <a:ext cx="12169622" cy="1374281"/>
          </a:xfrm>
          <a:prstGeom prst="rect">
            <a:avLst/>
          </a:prstGeom>
        </p:spPr>
        <p:txBody>
          <a:bodyPr lIns="0" tIns="0" rIns="0" bIns="0" rtlCol="0" anchor="t">
            <a:spAutoFit/>
          </a:bodyPr>
          <a:lstStyle/>
          <a:p>
            <a:pPr algn="ctr">
              <a:lnSpc>
                <a:spcPts val="10116"/>
              </a:lnSpc>
            </a:pPr>
            <a:r>
              <a:rPr lang="en-US" sz="10323" b="1">
                <a:solidFill>
                  <a:srgbClr val="4A2D0A"/>
                </a:solidFill>
                <a:latin typeface="Obra Letra Bold"/>
                <a:ea typeface="Obra Letra Bold"/>
                <a:cs typeface="Obra Letra Bold"/>
                <a:sym typeface="Obra Letra Bold"/>
              </a:rPr>
              <a:t>Đánh giá mô hình</a:t>
            </a:r>
          </a:p>
        </p:txBody>
      </p:sp>
      <p:sp>
        <p:nvSpPr>
          <p:cNvPr id="14" name="Freeform 14"/>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5" name="Freeform 15"/>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6" name="Freeform 16"/>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7" name="Freeform 17"/>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8" name="Freeform 18"/>
          <p:cNvSpPr/>
          <p:nvPr/>
        </p:nvSpPr>
        <p:spPr>
          <a:xfrm rot="-5400000">
            <a:off x="9411293" y="2809796"/>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xmlns="" r:embed="rId14"/>
                </a:ext>
              </a:extLst>
            </a:blip>
            <a:stretch>
              <a:fillRect l="-101042" t="-84932" b="-11017"/>
            </a:stretch>
          </a:blipFill>
        </p:spPr>
      </p:sp>
      <p:sp>
        <p:nvSpPr>
          <p:cNvPr id="19" name="Freeform 19"/>
          <p:cNvSpPr/>
          <p:nvPr/>
        </p:nvSpPr>
        <p:spPr>
          <a:xfrm>
            <a:off x="4801343" y="4439825"/>
            <a:ext cx="9424597" cy="4650021"/>
          </a:xfrm>
          <a:custGeom>
            <a:avLst/>
            <a:gdLst/>
            <a:ahLst/>
            <a:cxnLst/>
            <a:rect l="l" t="t" r="r" b="b"/>
            <a:pathLst>
              <a:path w="9424597" h="4650021">
                <a:moveTo>
                  <a:pt x="0" y="0"/>
                </a:moveTo>
                <a:lnTo>
                  <a:pt x="9424596" y="0"/>
                </a:lnTo>
                <a:lnTo>
                  <a:pt x="9424596" y="4650021"/>
                </a:lnTo>
                <a:lnTo>
                  <a:pt x="0" y="4650021"/>
                </a:lnTo>
                <a:lnTo>
                  <a:pt x="0" y="0"/>
                </a:lnTo>
                <a:close/>
              </a:path>
            </a:pathLst>
          </a:custGeom>
          <a:blipFill>
            <a:blip r:embed="rId15"/>
            <a:stretch>
              <a:fillRect/>
            </a:stretch>
          </a:blipFill>
        </p:spPr>
      </p:sp>
      <p:sp>
        <p:nvSpPr>
          <p:cNvPr id="20" name="TextBox 20"/>
          <p:cNvSpPr txBox="1"/>
          <p:nvPr/>
        </p:nvSpPr>
        <p:spPr>
          <a:xfrm>
            <a:off x="4110672" y="3697143"/>
            <a:ext cx="8348547" cy="580756"/>
          </a:xfrm>
          <a:prstGeom prst="rect">
            <a:avLst/>
          </a:prstGeom>
        </p:spPr>
        <p:txBody>
          <a:bodyPr lIns="0" tIns="0" rIns="0" bIns="0" rtlCol="0" anchor="t">
            <a:spAutoFit/>
          </a:bodyPr>
          <a:lstStyle/>
          <a:p>
            <a:pPr algn="ctr">
              <a:lnSpc>
                <a:spcPts val="4715"/>
              </a:lnSpc>
            </a:pPr>
            <a:r>
              <a:rPr lang="en-US" sz="3802" b="1">
                <a:solidFill>
                  <a:srgbClr val="5E4840"/>
                </a:solidFill>
                <a:latin typeface="Monterchi Sans Bold"/>
                <a:ea typeface="Monterchi Sans Bold"/>
                <a:cs typeface="Monterchi Sans Bold"/>
                <a:sym typeface="Monterchi Sans Bold"/>
              </a:rPr>
              <a:t>Kết quả của phương pháp Hồi quy Logistic</a:t>
            </a:r>
          </a:p>
        </p:txBody>
      </p:sp>
      <p:sp>
        <p:nvSpPr>
          <p:cNvPr id="21" name="TextBox 21"/>
          <p:cNvSpPr txBox="1"/>
          <p:nvPr/>
        </p:nvSpPr>
        <p:spPr>
          <a:xfrm>
            <a:off x="245332" y="1343025"/>
            <a:ext cx="2956108" cy="2003043"/>
          </a:xfrm>
          <a:prstGeom prst="rect">
            <a:avLst/>
          </a:prstGeom>
        </p:spPr>
        <p:txBody>
          <a:bodyPr lIns="0" tIns="0" rIns="0" bIns="0" rtlCol="0" anchor="t">
            <a:spAutoFit/>
          </a:bodyPr>
          <a:lstStyle/>
          <a:p>
            <a:pPr algn="ctr">
              <a:lnSpc>
                <a:spcPts val="14797"/>
              </a:lnSpc>
            </a:pPr>
            <a:r>
              <a:rPr lang="en-US" sz="15099" b="1">
                <a:solidFill>
                  <a:srgbClr val="493423"/>
                </a:solidFill>
                <a:latin typeface="Obra Letra Bold"/>
                <a:ea typeface="Obra Letra Bold"/>
                <a:cs typeface="Obra Letra Bold"/>
                <a:sym typeface="Obra Letra Bold"/>
              </a:rPr>
              <a:t>03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sp>
        <p:nvSpPr>
          <p:cNvPr id="8" name="Freeform 8"/>
          <p:cNvSpPr/>
          <p:nvPr/>
        </p:nvSpPr>
        <p:spPr>
          <a:xfrm rot="3901450">
            <a:off x="13846173" y="7566319"/>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sp>
      <p:sp>
        <p:nvSpPr>
          <p:cNvPr id="9" name="TextBox 9"/>
          <p:cNvSpPr txBox="1"/>
          <p:nvPr/>
        </p:nvSpPr>
        <p:spPr>
          <a:xfrm>
            <a:off x="2836055" y="3512956"/>
            <a:ext cx="12152198" cy="4419219"/>
          </a:xfrm>
          <a:prstGeom prst="rect">
            <a:avLst/>
          </a:prstGeom>
        </p:spPr>
        <p:txBody>
          <a:bodyPr lIns="0" tIns="0" rIns="0" bIns="0" rtlCol="0" anchor="t">
            <a:spAutoFit/>
          </a:bodyPr>
          <a:lstStyle/>
          <a:p>
            <a:pPr algn="ctr">
              <a:lnSpc>
                <a:spcPts val="16758"/>
              </a:lnSpc>
            </a:pPr>
            <a:r>
              <a:rPr lang="en-US" sz="17100" b="1">
                <a:solidFill>
                  <a:srgbClr val="493423"/>
                </a:solidFill>
                <a:latin typeface="Obra Letra Bold"/>
                <a:ea typeface="Obra Letra Bold"/>
                <a:cs typeface="Obra Letra Bold"/>
                <a:sym typeface="Obra Letra Bold"/>
              </a:rPr>
              <a:t>Thank</a:t>
            </a:r>
          </a:p>
          <a:p>
            <a:pPr algn="ctr">
              <a:lnSpc>
                <a:spcPts val="16758"/>
              </a:lnSpc>
            </a:pPr>
            <a:r>
              <a:rPr lang="en-US" sz="17100" b="1">
                <a:solidFill>
                  <a:srgbClr val="493423"/>
                </a:solidFill>
                <a:latin typeface="Obra Letra Bold"/>
                <a:ea typeface="Obra Letra Bold"/>
                <a:cs typeface="Obra Letra Bold"/>
                <a:sym typeface="Obra Letra Bold"/>
              </a:rPr>
              <a:t>you</a:t>
            </a:r>
          </a:p>
        </p:txBody>
      </p:sp>
      <p:sp>
        <p:nvSpPr>
          <p:cNvPr id="10" name="Freeform 10"/>
          <p:cNvSpPr/>
          <p:nvPr/>
        </p:nvSpPr>
        <p:spPr>
          <a:xfrm rot="-8555375" flipH="1">
            <a:off x="13952307" y="-2785349"/>
            <a:ext cx="5428145" cy="6401743"/>
          </a:xfrm>
          <a:custGeom>
            <a:avLst/>
            <a:gdLst/>
            <a:ahLst/>
            <a:cxnLst/>
            <a:rect l="l" t="t" r="r" b="b"/>
            <a:pathLst>
              <a:path w="5428145" h="6401743">
                <a:moveTo>
                  <a:pt x="5428144" y="0"/>
                </a:moveTo>
                <a:lnTo>
                  <a:pt x="0" y="0"/>
                </a:lnTo>
                <a:lnTo>
                  <a:pt x="0" y="6401744"/>
                </a:lnTo>
                <a:lnTo>
                  <a:pt x="5428144" y="6401744"/>
                </a:lnTo>
                <a:lnTo>
                  <a:pt x="5428144" y="0"/>
                </a:lnTo>
                <a:close/>
              </a:path>
            </a:pathLst>
          </a:custGeom>
          <a:blipFill>
            <a:blip r:embed="rId7"/>
            <a:stretch>
              <a:fillRect/>
            </a:stretch>
          </a:blipFill>
        </p:spPr>
      </p:sp>
      <p:sp>
        <p:nvSpPr>
          <p:cNvPr id="11" name="Freeform 11"/>
          <p:cNvSpPr/>
          <p:nvPr/>
        </p:nvSpPr>
        <p:spPr>
          <a:xfrm>
            <a:off x="10374084" y="1939680"/>
            <a:ext cx="3638549" cy="774019"/>
          </a:xfrm>
          <a:custGeom>
            <a:avLst/>
            <a:gdLst/>
            <a:ahLst/>
            <a:cxnLst/>
            <a:rect l="l" t="t" r="r" b="b"/>
            <a:pathLst>
              <a:path w="3638549" h="77401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rot="-10800000" flipV="1">
            <a:off x="4403048" y="1939680"/>
            <a:ext cx="3638549" cy="774019"/>
          </a:xfrm>
          <a:custGeom>
            <a:avLst/>
            <a:gdLst/>
            <a:ahLst/>
            <a:cxnLst/>
            <a:rect l="l" t="t" r="r" b="b"/>
            <a:pathLst>
              <a:path w="3638549" h="77401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rot="1318415" flipH="1">
            <a:off x="-542780" y="6057428"/>
            <a:ext cx="5428145" cy="6401743"/>
          </a:xfrm>
          <a:custGeom>
            <a:avLst/>
            <a:gdLst/>
            <a:ahLst/>
            <a:cxnLst/>
            <a:rect l="l" t="t" r="r" b="b"/>
            <a:pathLst>
              <a:path w="5428145" h="6401743">
                <a:moveTo>
                  <a:pt x="5428145" y="0"/>
                </a:moveTo>
                <a:lnTo>
                  <a:pt x="0" y="0"/>
                </a:lnTo>
                <a:lnTo>
                  <a:pt x="0" y="6401744"/>
                </a:lnTo>
                <a:lnTo>
                  <a:pt x="5428145" y="6401744"/>
                </a:lnTo>
                <a:lnTo>
                  <a:pt x="5428145" y="0"/>
                </a:lnTo>
                <a:close/>
              </a:path>
            </a:pathLst>
          </a:custGeom>
          <a:blipFill>
            <a:blip r:embed="rId7"/>
            <a:stretch>
              <a:fillRect/>
            </a:stretch>
          </a:blipFill>
        </p:spPr>
      </p:sp>
      <p:sp>
        <p:nvSpPr>
          <p:cNvPr id="14" name="TextBox 14"/>
          <p:cNvSpPr txBox="1"/>
          <p:nvPr/>
        </p:nvSpPr>
        <p:spPr>
          <a:xfrm>
            <a:off x="6717363" y="2110477"/>
            <a:ext cx="4853275" cy="441949"/>
          </a:xfrm>
          <a:prstGeom prst="rect">
            <a:avLst/>
          </a:prstGeom>
        </p:spPr>
        <p:txBody>
          <a:bodyPr lIns="0" tIns="0" rIns="0" bIns="0" rtlCol="0" anchor="t">
            <a:spAutoFit/>
          </a:bodyPr>
          <a:lstStyle/>
          <a:p>
            <a:pPr algn="ctr">
              <a:lnSpc>
                <a:spcPts val="3438"/>
              </a:lnSpc>
            </a:pPr>
            <a:r>
              <a:rPr lang="en-US" sz="2990" b="1">
                <a:solidFill>
                  <a:srgbClr val="7E483B"/>
                </a:solidFill>
                <a:latin typeface="Monterchi Sans Bold"/>
                <a:ea typeface="Monterchi Sans Bold"/>
                <a:cs typeface="Monterchi Sans Bold"/>
                <a:sym typeface="Monterchi Sans Bold"/>
              </a:rPr>
              <a:t>www.reallygreatsite.com</a:t>
            </a:r>
          </a:p>
        </p:txBody>
      </p:sp>
      <p:sp>
        <p:nvSpPr>
          <p:cNvPr id="15" name="Freeform 15"/>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xmlns="" r:embed="rId11"/>
                </a:ext>
              </a:extLst>
            </a:blip>
            <a:stretch>
              <a:fillRect l="-101042" t="-84932" b="-11017"/>
            </a:stretch>
          </a:blipFill>
        </p:spPr>
      </p:sp>
      <p:sp>
        <p:nvSpPr>
          <p:cNvPr id="16" name="Freeform 16"/>
          <p:cNvSpPr/>
          <p:nvPr/>
        </p:nvSpPr>
        <p:spPr>
          <a:xfrm rot="-7467844">
            <a:off x="1911345" y="354652"/>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sp>
      <p:sp>
        <p:nvSpPr>
          <p:cNvPr id="17" name="Freeform 17"/>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xmlns="" r:embed="rId11"/>
                </a:ext>
              </a:extLst>
            </a:blip>
            <a:stretch>
              <a:fillRect l="-101042" t="-84932" b="-11017"/>
            </a:stretch>
          </a:blipFill>
        </p:spPr>
      </p:sp>
      <p:sp>
        <p:nvSpPr>
          <p:cNvPr id="18" name="Freeform 18"/>
          <p:cNvSpPr/>
          <p:nvPr/>
        </p:nvSpPr>
        <p:spPr>
          <a:xfrm>
            <a:off x="1028700" y="3151912"/>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xmlns="" r:embed="rId11"/>
                </a:ext>
              </a:extLst>
            </a:blip>
            <a:stretch>
              <a:fillRect l="-101042" t="-84932" b="-11017"/>
            </a:stretch>
          </a:blipFill>
        </p:spPr>
      </p:sp>
      <p:sp>
        <p:nvSpPr>
          <p:cNvPr id="19" name="Freeform 19"/>
          <p:cNvSpPr/>
          <p:nvPr/>
        </p:nvSpPr>
        <p:spPr>
          <a:xfrm>
            <a:off x="1654792" y="4467875"/>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xmlns="" r:embed="rId11"/>
                </a:ext>
              </a:extLst>
            </a:blip>
            <a:stretch>
              <a:fillRect l="-101042" t="-84932" b="-11017"/>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rot="-10664829">
            <a:off x="1802671" y="425320"/>
            <a:ext cx="13654553" cy="21642663"/>
          </a:xfrm>
          <a:custGeom>
            <a:avLst/>
            <a:gdLst/>
            <a:ahLst/>
            <a:cxnLst/>
            <a:rect l="l" t="t" r="r" b="b"/>
            <a:pathLst>
              <a:path w="13654553" h="2164266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3058271" y="3175055"/>
            <a:ext cx="11536704" cy="1968445"/>
          </a:xfrm>
          <a:prstGeom prst="rect">
            <a:avLst/>
          </a:prstGeom>
        </p:spPr>
        <p:txBody>
          <a:bodyPr lIns="0" tIns="0" rIns="0" bIns="0" rtlCol="0" anchor="t">
            <a:spAutoFit/>
          </a:bodyPr>
          <a:lstStyle/>
          <a:p>
            <a:pPr algn="ctr">
              <a:lnSpc>
                <a:spcPts val="14409"/>
              </a:lnSpc>
            </a:pPr>
            <a:r>
              <a:rPr lang="en-US" sz="14703" b="1">
                <a:solidFill>
                  <a:srgbClr val="493423"/>
                </a:solidFill>
                <a:latin typeface="Obra Letra Bold"/>
                <a:ea typeface="Obra Letra Bold"/>
                <a:cs typeface="Obra Letra Bold"/>
                <a:sym typeface="Obra Letra Bold"/>
              </a:rPr>
              <a:t>Tổng quan</a:t>
            </a:r>
          </a:p>
        </p:txBody>
      </p:sp>
      <p:sp>
        <p:nvSpPr>
          <p:cNvPr id="9" name="TextBox 9"/>
          <p:cNvSpPr txBox="1"/>
          <p:nvPr/>
        </p:nvSpPr>
        <p:spPr>
          <a:xfrm>
            <a:off x="6022720" y="5641348"/>
            <a:ext cx="6316461" cy="777955"/>
          </a:xfrm>
          <a:prstGeom prst="rect">
            <a:avLst/>
          </a:prstGeom>
        </p:spPr>
        <p:txBody>
          <a:bodyPr lIns="0" tIns="0" rIns="0" bIns="0" rtlCol="0" anchor="t">
            <a:spAutoFit/>
          </a:bodyPr>
          <a:lstStyle/>
          <a:p>
            <a:pPr algn="l">
              <a:lnSpc>
                <a:spcPts val="6387"/>
              </a:lnSpc>
            </a:pPr>
            <a:r>
              <a:rPr lang="en-US" sz="4802" b="1">
                <a:solidFill>
                  <a:srgbClr val="4A2D0A"/>
                </a:solidFill>
                <a:latin typeface="Monterchi Sans Bold"/>
                <a:ea typeface="Monterchi Sans Bold"/>
                <a:cs typeface="Monterchi Sans Bold"/>
                <a:sym typeface="Monterchi Sans Bold"/>
              </a:rPr>
              <a:t>Giới thiệu về Học máy</a:t>
            </a:r>
          </a:p>
        </p:txBody>
      </p:sp>
      <p:sp>
        <p:nvSpPr>
          <p:cNvPr id="10" name="Freeform 10"/>
          <p:cNvSpPr/>
          <p:nvPr/>
        </p:nvSpPr>
        <p:spPr>
          <a:xfrm>
            <a:off x="-914638" y="5059349"/>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6"/>
            <a:stretch>
              <a:fillRect/>
            </a:stretch>
          </a:blipFill>
        </p:spPr>
      </p:sp>
      <p:sp>
        <p:nvSpPr>
          <p:cNvPr id="11" name="TextBox 11"/>
          <p:cNvSpPr txBox="1"/>
          <p:nvPr/>
        </p:nvSpPr>
        <p:spPr>
          <a:xfrm>
            <a:off x="4506359" y="5731052"/>
            <a:ext cx="1279385" cy="2228205"/>
          </a:xfrm>
          <a:prstGeom prst="rect">
            <a:avLst/>
          </a:prstGeom>
        </p:spPr>
        <p:txBody>
          <a:bodyPr lIns="0" tIns="0" rIns="0" bIns="0" rtlCol="0" anchor="t">
            <a:spAutoFit/>
          </a:bodyPr>
          <a:lstStyle/>
          <a:p>
            <a:pPr algn="r">
              <a:lnSpc>
                <a:spcPts val="5651"/>
              </a:lnSpc>
            </a:pPr>
            <a:r>
              <a:rPr lang="en-US" sz="6142" b="1">
                <a:solidFill>
                  <a:srgbClr val="493423"/>
                </a:solidFill>
                <a:latin typeface="Obra Letra Bold"/>
                <a:ea typeface="Obra Letra Bold"/>
                <a:cs typeface="Obra Letra Bold"/>
                <a:sym typeface="Obra Letra Bold"/>
              </a:rPr>
              <a:t>01.</a:t>
            </a:r>
          </a:p>
          <a:p>
            <a:pPr algn="r">
              <a:lnSpc>
                <a:spcPts val="5651"/>
              </a:lnSpc>
            </a:pPr>
            <a:r>
              <a:rPr lang="en-US" sz="6142" b="1">
                <a:solidFill>
                  <a:srgbClr val="493423"/>
                </a:solidFill>
                <a:latin typeface="Obra Letra Bold"/>
                <a:ea typeface="Obra Letra Bold"/>
                <a:cs typeface="Obra Letra Bold"/>
                <a:sym typeface="Obra Letra Bold"/>
              </a:rPr>
              <a:t>02.</a:t>
            </a:r>
          </a:p>
          <a:p>
            <a:pPr algn="r">
              <a:lnSpc>
                <a:spcPts val="5651"/>
              </a:lnSpc>
            </a:pPr>
            <a:endParaRPr lang="en-US" sz="6142" b="1">
              <a:solidFill>
                <a:srgbClr val="493423"/>
              </a:solidFill>
              <a:latin typeface="Obra Letra Bold"/>
              <a:ea typeface="Obra Letra Bold"/>
              <a:cs typeface="Obra Letra Bold"/>
              <a:sym typeface="Obra Letra Bold"/>
            </a:endParaRPr>
          </a:p>
        </p:txBody>
      </p:sp>
      <p:sp>
        <p:nvSpPr>
          <p:cNvPr id="12" name="TextBox 12"/>
          <p:cNvSpPr txBox="1"/>
          <p:nvPr/>
        </p:nvSpPr>
        <p:spPr>
          <a:xfrm>
            <a:off x="5985770" y="6543128"/>
            <a:ext cx="6316461" cy="2397205"/>
          </a:xfrm>
          <a:prstGeom prst="rect">
            <a:avLst/>
          </a:prstGeom>
        </p:spPr>
        <p:txBody>
          <a:bodyPr lIns="0" tIns="0" rIns="0" bIns="0" rtlCol="0" anchor="t">
            <a:spAutoFit/>
          </a:bodyPr>
          <a:lstStyle/>
          <a:p>
            <a:pPr algn="l">
              <a:lnSpc>
                <a:spcPts val="6387"/>
              </a:lnSpc>
            </a:pPr>
            <a:r>
              <a:rPr lang="en-US" sz="4802" b="1">
                <a:solidFill>
                  <a:srgbClr val="4A2D0A"/>
                </a:solidFill>
                <a:latin typeface="Monterchi Sans Bold"/>
                <a:ea typeface="Monterchi Sans Bold"/>
                <a:cs typeface="Monterchi Sans Bold"/>
                <a:sym typeface="Monterchi Sans Bold"/>
              </a:rPr>
              <a:t>Trình bày phươnng pháp Học máy được sử dụng trong đề tài nhóm chọn</a:t>
            </a:r>
          </a:p>
        </p:txBody>
      </p:sp>
      <p:grpSp>
        <p:nvGrpSpPr>
          <p:cNvPr id="13" name="Group 13"/>
          <p:cNvGrpSpPr/>
          <p:nvPr/>
        </p:nvGrpSpPr>
        <p:grpSpPr>
          <a:xfrm rot="10284092">
            <a:off x="12816502" y="2639955"/>
            <a:ext cx="3556947" cy="3482543"/>
            <a:chOff x="0" y="0"/>
            <a:chExt cx="4742596" cy="4643390"/>
          </a:xfrm>
        </p:grpSpPr>
        <p:sp>
          <p:nvSpPr>
            <p:cNvPr id="14" name="Freeform 14"/>
            <p:cNvSpPr/>
            <p:nvPr/>
          </p:nvSpPr>
          <p:spPr>
            <a:xfrm rot="-3636955">
              <a:off x="713630" y="533730"/>
              <a:ext cx="3315336" cy="3575930"/>
            </a:xfrm>
            <a:custGeom>
              <a:avLst/>
              <a:gdLst/>
              <a:ahLst/>
              <a:cxnLst/>
              <a:rect l="l" t="t" r="r" b="b"/>
              <a:pathLst>
                <a:path w="3315336" h="3575930">
                  <a:moveTo>
                    <a:pt x="0" y="0"/>
                  </a:moveTo>
                  <a:lnTo>
                    <a:pt x="3315336" y="0"/>
                  </a:lnTo>
                  <a:lnTo>
                    <a:pt x="3315336" y="3575930"/>
                  </a:lnTo>
                  <a:lnTo>
                    <a:pt x="0" y="3575930"/>
                  </a:lnTo>
                  <a:lnTo>
                    <a:pt x="0" y="0"/>
                  </a:lnTo>
                  <a:close/>
                </a:path>
              </a:pathLst>
            </a:custGeom>
            <a:blipFill>
              <a:blip r:embed="rId7"/>
              <a:stretch>
                <a:fillRect/>
              </a:stretch>
            </a:blipFill>
          </p:spPr>
        </p:sp>
        <p:sp>
          <p:nvSpPr>
            <p:cNvPr id="15" name="Freeform 15"/>
            <p:cNvSpPr/>
            <p:nvPr/>
          </p:nvSpPr>
          <p:spPr>
            <a:xfrm>
              <a:off x="984716" y="1172521"/>
              <a:ext cx="2427900" cy="2437039"/>
            </a:xfrm>
            <a:custGeom>
              <a:avLst/>
              <a:gdLst/>
              <a:ahLst/>
              <a:cxnLst/>
              <a:rect l="l" t="t" r="r" b="b"/>
              <a:pathLst>
                <a:path w="2427900" h="2437039">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6" name="Freeform 16"/>
            <p:cNvSpPr/>
            <p:nvPr/>
          </p:nvSpPr>
          <p:spPr>
            <a:xfrm>
              <a:off x="410886" y="1785524"/>
              <a:ext cx="2836396" cy="1421743"/>
            </a:xfrm>
            <a:custGeom>
              <a:avLst/>
              <a:gdLst/>
              <a:ahLst/>
              <a:cxnLst/>
              <a:rect l="l" t="t" r="r" b="b"/>
              <a:pathLst>
                <a:path w="2836396" h="1421743">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0" y="4364394"/>
            <a:ext cx="5670376" cy="4247627"/>
          </a:xfrm>
          <a:custGeom>
            <a:avLst/>
            <a:gdLst/>
            <a:ahLst/>
            <a:cxnLst/>
            <a:rect l="l" t="t" r="r" b="b"/>
            <a:pathLst>
              <a:path w="5670376" h="4247627">
                <a:moveTo>
                  <a:pt x="0" y="0"/>
                </a:moveTo>
                <a:lnTo>
                  <a:pt x="5670376" y="0"/>
                </a:lnTo>
                <a:lnTo>
                  <a:pt x="5670376" y="4247626"/>
                </a:lnTo>
                <a:lnTo>
                  <a:pt x="0" y="424762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9" name="Group 9"/>
          <p:cNvGrpSpPr/>
          <p:nvPr/>
        </p:nvGrpSpPr>
        <p:grpSpPr>
          <a:xfrm>
            <a:off x="546020" y="4912278"/>
            <a:ext cx="4578335" cy="3151858"/>
            <a:chOff x="0" y="0"/>
            <a:chExt cx="1833430" cy="1262186"/>
          </a:xfrm>
        </p:grpSpPr>
        <p:sp>
          <p:nvSpPr>
            <p:cNvPr id="10" name="Freeform 10"/>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8"/>
              <a:stretch>
                <a:fillRect l="-11261" r="-11261"/>
              </a:stretch>
            </a:blipFill>
          </p:spPr>
        </p:sp>
      </p:grpSp>
      <p:sp>
        <p:nvSpPr>
          <p:cNvPr id="11" name="TextBox 11"/>
          <p:cNvSpPr txBox="1"/>
          <p:nvPr/>
        </p:nvSpPr>
        <p:spPr>
          <a:xfrm>
            <a:off x="4698559" y="389881"/>
            <a:ext cx="11083332" cy="1506239"/>
          </a:xfrm>
          <a:prstGeom prst="rect">
            <a:avLst/>
          </a:prstGeom>
        </p:spPr>
        <p:txBody>
          <a:bodyPr lIns="0" tIns="0" rIns="0" bIns="0" rtlCol="0" anchor="t">
            <a:spAutoFit/>
          </a:bodyPr>
          <a:lstStyle/>
          <a:p>
            <a:pPr algn="ctr">
              <a:lnSpc>
                <a:spcPts val="11070"/>
              </a:lnSpc>
            </a:pPr>
            <a:r>
              <a:rPr lang="en-US" sz="11296" b="1">
                <a:solidFill>
                  <a:srgbClr val="F3F1DB"/>
                </a:solidFill>
                <a:latin typeface="Obra Letra Bold"/>
                <a:ea typeface="Obra Letra Bold"/>
                <a:cs typeface="Obra Letra Bold"/>
                <a:sym typeface="Obra Letra Bold"/>
              </a:rPr>
              <a:t>Tổng quan</a:t>
            </a:r>
          </a:p>
        </p:txBody>
      </p:sp>
      <p:sp>
        <p:nvSpPr>
          <p:cNvPr id="12" name="Freeform 12"/>
          <p:cNvSpPr/>
          <p:nvPr/>
        </p:nvSpPr>
        <p:spPr>
          <a:xfrm>
            <a:off x="14015904" y="772255"/>
            <a:ext cx="1765987" cy="512890"/>
          </a:xfrm>
          <a:custGeom>
            <a:avLst/>
            <a:gdLst/>
            <a:ahLst/>
            <a:cxnLst/>
            <a:rect l="l" t="t" r="r" b="b"/>
            <a:pathLst>
              <a:path w="1765987" h="512890">
                <a:moveTo>
                  <a:pt x="0" y="0"/>
                </a:moveTo>
                <a:lnTo>
                  <a:pt x="1765987" y="0"/>
                </a:lnTo>
                <a:lnTo>
                  <a:pt x="1765987" y="512890"/>
                </a:lnTo>
                <a:lnTo>
                  <a:pt x="0" y="512890"/>
                </a:lnTo>
                <a:lnTo>
                  <a:pt x="0" y="0"/>
                </a:lnTo>
                <a:close/>
              </a:path>
            </a:pathLst>
          </a:custGeom>
          <a:blipFill>
            <a:blip r:embed="rId9">
              <a:extLst>
                <a:ext uri="{96DAC541-7B7A-43D3-8B79-37D633B846F1}">
                  <asvg:svgBlip xmlns:asvg="http://schemas.microsoft.com/office/drawing/2016/SVG/main" xmlns="" r:embed="rId10"/>
                </a:ext>
              </a:extLst>
            </a:blip>
            <a:stretch>
              <a:fillRect l="-36525"/>
            </a:stretch>
          </a:blipFill>
        </p:spPr>
      </p:sp>
      <p:sp>
        <p:nvSpPr>
          <p:cNvPr id="13" name="Freeform 13"/>
          <p:cNvSpPr/>
          <p:nvPr/>
        </p:nvSpPr>
        <p:spPr>
          <a:xfrm rot="6647136">
            <a:off x="14964480" y="7425443"/>
            <a:ext cx="2200212" cy="2373154"/>
          </a:xfrm>
          <a:custGeom>
            <a:avLst/>
            <a:gdLst/>
            <a:ahLst/>
            <a:cxnLst/>
            <a:rect l="l" t="t" r="r" b="b"/>
            <a:pathLst>
              <a:path w="2200212" h="2373154">
                <a:moveTo>
                  <a:pt x="0" y="0"/>
                </a:moveTo>
                <a:lnTo>
                  <a:pt x="2200212" y="0"/>
                </a:lnTo>
                <a:lnTo>
                  <a:pt x="2200212" y="2373154"/>
                </a:lnTo>
                <a:lnTo>
                  <a:pt x="0" y="2373154"/>
                </a:lnTo>
                <a:lnTo>
                  <a:pt x="0" y="0"/>
                </a:lnTo>
                <a:close/>
              </a:path>
            </a:pathLst>
          </a:custGeom>
          <a:blipFill>
            <a:blip r:embed="rId11"/>
            <a:stretch>
              <a:fillRect/>
            </a:stretch>
          </a:blipFill>
        </p:spPr>
      </p:sp>
      <p:sp>
        <p:nvSpPr>
          <p:cNvPr id="14" name="Freeform 14"/>
          <p:cNvSpPr/>
          <p:nvPr/>
        </p:nvSpPr>
        <p:spPr>
          <a:xfrm rot="10284092">
            <a:off x="15365351" y="7740722"/>
            <a:ext cx="1611268" cy="1617333"/>
          </a:xfrm>
          <a:custGeom>
            <a:avLst/>
            <a:gdLst/>
            <a:ahLst/>
            <a:cxnLst/>
            <a:rect l="l" t="t" r="r" b="b"/>
            <a:pathLst>
              <a:path w="1611268" h="1617333">
                <a:moveTo>
                  <a:pt x="0" y="0"/>
                </a:moveTo>
                <a:lnTo>
                  <a:pt x="1611268" y="0"/>
                </a:lnTo>
                <a:lnTo>
                  <a:pt x="1611268" y="1617332"/>
                </a:lnTo>
                <a:lnTo>
                  <a:pt x="0" y="161733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5" name="Freeform 15"/>
          <p:cNvSpPr/>
          <p:nvPr/>
        </p:nvSpPr>
        <p:spPr>
          <a:xfrm rot="10284092">
            <a:off x="15461864" y="7971817"/>
            <a:ext cx="1882364" cy="943535"/>
          </a:xfrm>
          <a:custGeom>
            <a:avLst/>
            <a:gdLst/>
            <a:ahLst/>
            <a:cxnLst/>
            <a:rect l="l" t="t" r="r" b="b"/>
            <a:pathLst>
              <a:path w="1882364" h="943535">
                <a:moveTo>
                  <a:pt x="0" y="0"/>
                </a:moveTo>
                <a:lnTo>
                  <a:pt x="1882364" y="0"/>
                </a:lnTo>
                <a:lnTo>
                  <a:pt x="1882364" y="943535"/>
                </a:lnTo>
                <a:lnTo>
                  <a:pt x="0" y="94353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6" name="TextBox 16"/>
          <p:cNvSpPr txBox="1"/>
          <p:nvPr/>
        </p:nvSpPr>
        <p:spPr>
          <a:xfrm>
            <a:off x="5990890" y="2215959"/>
            <a:ext cx="11673817" cy="7756525"/>
          </a:xfrm>
          <a:prstGeom prst="rect">
            <a:avLst/>
          </a:prstGeom>
        </p:spPr>
        <p:txBody>
          <a:bodyPr lIns="0" tIns="0" rIns="0" bIns="0" rtlCol="0" anchor="t">
            <a:spAutoFit/>
          </a:bodyPr>
          <a:lstStyle/>
          <a:p>
            <a:pPr algn="l">
              <a:lnSpc>
                <a:spcPts val="4400"/>
              </a:lnSpc>
            </a:pPr>
            <a:r>
              <a:rPr lang="en-US" sz="4000" b="1">
                <a:solidFill>
                  <a:srgbClr val="F3F1DB"/>
                </a:solidFill>
                <a:latin typeface="Monterchi Sans Bold"/>
                <a:ea typeface="Monterchi Sans Bold"/>
                <a:cs typeface="Monterchi Sans Bold"/>
                <a:sym typeface="Monterchi Sans Bold"/>
              </a:rPr>
              <a:t>1.Giới thiệu về Học máy.</a:t>
            </a:r>
          </a:p>
          <a:p>
            <a:pPr algn="l">
              <a:lnSpc>
                <a:spcPts val="4400"/>
              </a:lnSpc>
            </a:pPr>
            <a:r>
              <a:rPr lang="en-US" sz="4000" b="1">
                <a:solidFill>
                  <a:srgbClr val="F3F1DB"/>
                </a:solidFill>
                <a:latin typeface="Monterchi Sans Bold"/>
                <a:ea typeface="Monterchi Sans Bold"/>
                <a:cs typeface="Monterchi Sans Bold"/>
                <a:sym typeface="Monterchi Sans Bold"/>
              </a:rPr>
              <a:t>- Machine learning hay Học máy là thuật ngữ được đặt bởi Arthur Samuel vào năm 1959</a:t>
            </a:r>
          </a:p>
          <a:p>
            <a:pPr algn="l">
              <a:lnSpc>
                <a:spcPts val="4400"/>
              </a:lnSpc>
            </a:pPr>
            <a:r>
              <a:rPr lang="en-US" sz="4000" b="1">
                <a:solidFill>
                  <a:srgbClr val="F3F1DB"/>
                </a:solidFill>
                <a:latin typeface="Monterchi Sans Bold"/>
                <a:ea typeface="Monterchi Sans Bold"/>
                <a:cs typeface="Monterchi Sans Bold"/>
                <a:sym typeface="Monterchi Sans Bold"/>
              </a:rPr>
              <a:t>-Machine learning hiện đại bao gồm hai mục tiêu chính: phân loại dữ liệu thông qua mô hình đã đ</a:t>
            </a:r>
            <a:r>
              <a:rPr lang="en-US" sz="4000">
                <a:solidFill>
                  <a:srgbClr val="F3F1DB"/>
                </a:solidFill>
                <a:latin typeface="Monterchi Sans"/>
                <a:ea typeface="Monterchi Sans"/>
                <a:cs typeface="Monterchi Sans"/>
                <a:sym typeface="Monterchi Sans"/>
              </a:rPr>
              <a:t>ượ</a:t>
            </a:r>
            <a:r>
              <a:rPr lang="en-US" sz="4000" b="1">
                <a:solidFill>
                  <a:srgbClr val="F3F1DB"/>
                </a:solidFill>
                <a:latin typeface="Monterchi Sans Bold"/>
                <a:ea typeface="Monterchi Sans Bold"/>
                <a:cs typeface="Monterchi Sans Bold"/>
                <a:sym typeface="Monterchi Sans Bold"/>
              </a:rPr>
              <a:t>c phát triển và đưa ra dự đoán về kết quả trong tương lai dựa trên mô hình này.</a:t>
            </a:r>
          </a:p>
          <a:p>
            <a:pPr algn="l">
              <a:lnSpc>
                <a:spcPts val="4400"/>
              </a:lnSpc>
            </a:pPr>
            <a:r>
              <a:rPr lang="en-US" sz="4000" b="1">
                <a:solidFill>
                  <a:srgbClr val="F3F1DB"/>
                </a:solidFill>
                <a:latin typeface="Monterchi Sans Bold"/>
                <a:ea typeface="Monterchi Sans Bold"/>
                <a:cs typeface="Monterchi Sans Bold"/>
                <a:sym typeface="Monterchi Sans Bold"/>
              </a:rPr>
              <a:t>-Machine learning mang lại cái nhìn trực quan về hành vi của khách hàng và các mô hình hoạt động kinh doanh</a:t>
            </a:r>
          </a:p>
          <a:p>
            <a:pPr algn="l">
              <a:lnSpc>
                <a:spcPts val="4400"/>
              </a:lnSpc>
            </a:pPr>
            <a:r>
              <a:rPr lang="en-US" sz="4000" b="1">
                <a:solidFill>
                  <a:srgbClr val="F3F1DB"/>
                </a:solidFill>
                <a:latin typeface="Monterchi Sans Bold"/>
                <a:ea typeface="Monterchi Sans Bold"/>
                <a:cs typeface="Monterchi Sans Bold"/>
                <a:sym typeface="Monterchi Sans Bold"/>
              </a:rPr>
              <a:t>-Hiện nay, các nền tảng lớn như: Google, Facebook, Uber,.., đã ứng dụng học máy làm trọng tâm trong hoạt động chính của họ. Đối với các doanh nghiệp, Machine learning chính là nhân tố thúc đẩy tính cạnh tranh hiệu quả.</a:t>
            </a:r>
          </a:p>
          <a:p>
            <a:pPr algn="l">
              <a:lnSpc>
                <a:spcPts val="4400"/>
              </a:lnSpc>
            </a:pPr>
            <a:endParaRPr lang="en-US" sz="4000" b="1">
              <a:solidFill>
                <a:srgbClr val="F3F1DB"/>
              </a:solidFill>
              <a:latin typeface="Monterchi Sans Bold"/>
              <a:ea typeface="Monterchi Sans Bold"/>
              <a:cs typeface="Monterchi Sans Bold"/>
              <a:sym typeface="Monterchi Sans Bold"/>
            </a:endParaRPr>
          </a:p>
        </p:txBody>
      </p:sp>
      <p:sp>
        <p:nvSpPr>
          <p:cNvPr id="17" name="Freeform 17"/>
          <p:cNvSpPr/>
          <p:nvPr/>
        </p:nvSpPr>
        <p:spPr>
          <a:xfrm flipH="1">
            <a:off x="4698559" y="772255"/>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9">
              <a:extLst>
                <a:ext uri="{96DAC541-7B7A-43D3-8B79-37D633B846F1}">
                  <asvg:svgBlip xmlns:asvg="http://schemas.microsoft.com/office/drawing/2016/SVG/main" xmlns="" r:embed="rId10"/>
                </a:ext>
              </a:extLst>
            </a:blip>
            <a:stretch>
              <a:fillRect l="-36525"/>
            </a:stretch>
          </a:blipFill>
        </p:spPr>
      </p:sp>
      <p:sp>
        <p:nvSpPr>
          <p:cNvPr id="18" name="TextBox 18"/>
          <p:cNvSpPr txBox="1"/>
          <p:nvPr/>
        </p:nvSpPr>
        <p:spPr>
          <a:xfrm>
            <a:off x="245332" y="1343025"/>
            <a:ext cx="2956108" cy="2003043"/>
          </a:xfrm>
          <a:prstGeom prst="rect">
            <a:avLst/>
          </a:prstGeom>
        </p:spPr>
        <p:txBody>
          <a:bodyPr lIns="0" tIns="0" rIns="0" bIns="0" rtlCol="0" anchor="t">
            <a:spAutoFit/>
          </a:bodyPr>
          <a:lstStyle/>
          <a:p>
            <a:pPr algn="ctr">
              <a:lnSpc>
                <a:spcPts val="14797"/>
              </a:lnSpc>
            </a:pPr>
            <a:r>
              <a:rPr lang="en-US" sz="15099" b="1">
                <a:solidFill>
                  <a:srgbClr val="493423"/>
                </a:solidFill>
                <a:latin typeface="Obra Letra Bold"/>
                <a:ea typeface="Obra Letra Bold"/>
                <a:cs typeface="Obra Letra Bold"/>
                <a:sym typeface="Obra Letra Bold"/>
              </a:rPr>
              <a:t>01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sp>
        <p:nvSpPr>
          <p:cNvPr id="3" name="Freeform 3"/>
          <p:cNvSpPr/>
          <p:nvPr/>
        </p:nvSpPr>
        <p:spPr>
          <a:xfrm>
            <a:off x="2494517" y="201041"/>
            <a:ext cx="13068963" cy="9789841"/>
          </a:xfrm>
          <a:custGeom>
            <a:avLst/>
            <a:gdLst/>
            <a:ahLst/>
            <a:cxnLst/>
            <a:rect l="l" t="t" r="r" b="b"/>
            <a:pathLst>
              <a:path w="13068963" h="9789841">
                <a:moveTo>
                  <a:pt x="0" y="0"/>
                </a:moveTo>
                <a:lnTo>
                  <a:pt x="13068962" y="0"/>
                </a:lnTo>
                <a:lnTo>
                  <a:pt x="13068962" y="9789842"/>
                </a:lnTo>
                <a:lnTo>
                  <a:pt x="0" y="97898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316726" y="-1613291"/>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sp>
        <p:nvSpPr>
          <p:cNvPr id="8" name="Freeform 8"/>
          <p:cNvSpPr/>
          <p:nvPr/>
        </p:nvSpPr>
        <p:spPr>
          <a:xfrm>
            <a:off x="3919765" y="1519825"/>
            <a:ext cx="10585390" cy="5941050"/>
          </a:xfrm>
          <a:custGeom>
            <a:avLst/>
            <a:gdLst/>
            <a:ahLst/>
            <a:cxnLst/>
            <a:rect l="l" t="t" r="r" b="b"/>
            <a:pathLst>
              <a:path w="10585390" h="5941050">
                <a:moveTo>
                  <a:pt x="0" y="0"/>
                </a:moveTo>
                <a:lnTo>
                  <a:pt x="10585390" y="0"/>
                </a:lnTo>
                <a:lnTo>
                  <a:pt x="10585390" y="5941050"/>
                </a:lnTo>
                <a:lnTo>
                  <a:pt x="0" y="5941050"/>
                </a:lnTo>
                <a:lnTo>
                  <a:pt x="0" y="0"/>
                </a:lnTo>
                <a:close/>
              </a:path>
            </a:pathLst>
          </a:custGeom>
          <a:blipFill>
            <a:blip r:embed="rId6"/>
            <a:stretch>
              <a:fillRect/>
            </a:stretch>
          </a:blipFill>
        </p:spPr>
      </p:sp>
      <p:sp>
        <p:nvSpPr>
          <p:cNvPr id="9" name="Freeform 9"/>
          <p:cNvSpPr/>
          <p:nvPr/>
        </p:nvSpPr>
        <p:spPr>
          <a:xfrm>
            <a:off x="5107402" y="7158842"/>
            <a:ext cx="8392619" cy="3128158"/>
          </a:xfrm>
          <a:custGeom>
            <a:avLst/>
            <a:gdLst/>
            <a:ahLst/>
            <a:cxnLst/>
            <a:rect l="l" t="t" r="r" b="b"/>
            <a:pathLst>
              <a:path w="8392619" h="3128158">
                <a:moveTo>
                  <a:pt x="0" y="0"/>
                </a:moveTo>
                <a:lnTo>
                  <a:pt x="8392620" y="0"/>
                </a:lnTo>
                <a:lnTo>
                  <a:pt x="8392620" y="3128158"/>
                </a:lnTo>
                <a:lnTo>
                  <a:pt x="0" y="312815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10" name="Group 10"/>
          <p:cNvGrpSpPr/>
          <p:nvPr/>
        </p:nvGrpSpPr>
        <p:grpSpPr>
          <a:xfrm rot="10284092">
            <a:off x="13099802" y="808593"/>
            <a:ext cx="4089697" cy="4004149"/>
            <a:chOff x="0" y="0"/>
            <a:chExt cx="5452929" cy="5338865"/>
          </a:xfrm>
        </p:grpSpPr>
        <p:sp>
          <p:nvSpPr>
            <p:cNvPr id="11" name="Freeform 11"/>
            <p:cNvSpPr/>
            <p:nvPr/>
          </p:nvSpPr>
          <p:spPr>
            <a:xfrm rot="-3636955">
              <a:off x="820515" y="613671"/>
              <a:ext cx="3811898" cy="4111524"/>
            </a:xfrm>
            <a:custGeom>
              <a:avLst/>
              <a:gdLst/>
              <a:ahLst/>
              <a:cxnLst/>
              <a:rect l="l" t="t" r="r" b="b"/>
              <a:pathLst>
                <a:path w="3811898" h="4111524">
                  <a:moveTo>
                    <a:pt x="0" y="0"/>
                  </a:moveTo>
                  <a:lnTo>
                    <a:pt x="3811899" y="0"/>
                  </a:lnTo>
                  <a:lnTo>
                    <a:pt x="3811899" y="4111523"/>
                  </a:lnTo>
                  <a:lnTo>
                    <a:pt x="0" y="4111523"/>
                  </a:lnTo>
                  <a:lnTo>
                    <a:pt x="0" y="0"/>
                  </a:lnTo>
                  <a:close/>
                </a:path>
              </a:pathLst>
            </a:custGeom>
            <a:blipFill>
              <a:blip r:embed="rId9"/>
              <a:stretch>
                <a:fillRect/>
              </a:stretch>
            </a:blipFill>
          </p:spPr>
        </p:sp>
        <p:sp>
          <p:nvSpPr>
            <p:cNvPr id="12" name="Freeform 12"/>
            <p:cNvSpPr/>
            <p:nvPr/>
          </p:nvSpPr>
          <p:spPr>
            <a:xfrm>
              <a:off x="1132204" y="1348139"/>
              <a:ext cx="2791544" cy="2802052"/>
            </a:xfrm>
            <a:custGeom>
              <a:avLst/>
              <a:gdLst/>
              <a:ahLst/>
              <a:cxnLst/>
              <a:rect l="l" t="t" r="r" b="b"/>
              <a:pathLst>
                <a:path w="2791544" h="2802052">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a:off x="472427" y="2052956"/>
              <a:ext cx="3261223" cy="1634688"/>
            </a:xfrm>
            <a:custGeom>
              <a:avLst/>
              <a:gdLst/>
              <a:ahLst/>
              <a:cxnLst/>
              <a:rect l="l" t="t" r="r" b="b"/>
              <a:pathLst>
                <a:path w="3261223" h="1634688">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
        <p:nvSpPr>
          <p:cNvPr id="14" name="Freeform 14"/>
          <p:cNvSpPr/>
          <p:nvPr/>
        </p:nvSpPr>
        <p:spPr>
          <a:xfrm rot="5400000">
            <a:off x="1968458" y="4459390"/>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xmlns="" r:embed="rId15"/>
                </a:ext>
              </a:extLst>
            </a:blip>
            <a:stretch>
              <a:fillRect l="-101042" t="-84932" b="-11017"/>
            </a:stretch>
          </a:blipFill>
        </p:spPr>
      </p:sp>
      <p:sp>
        <p:nvSpPr>
          <p:cNvPr id="15" name="Freeform 15"/>
          <p:cNvSpPr/>
          <p:nvPr/>
        </p:nvSpPr>
        <p:spPr>
          <a:xfrm rot="5400000">
            <a:off x="1403968" y="5737315"/>
            <a:ext cx="1067060" cy="1114036"/>
          </a:xfrm>
          <a:custGeom>
            <a:avLst/>
            <a:gdLst/>
            <a:ahLst/>
            <a:cxnLst/>
            <a:rect l="l" t="t" r="r" b="b"/>
            <a:pathLst>
              <a:path w="1067060" h="1114036">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xmlns="" r:embed="rId15"/>
                </a:ext>
              </a:extLst>
            </a:blip>
            <a:stretch>
              <a:fillRect l="-101042" t="-84932" b="-11017"/>
            </a:stretch>
          </a:blipFill>
        </p:spPr>
      </p:sp>
      <p:sp>
        <p:nvSpPr>
          <p:cNvPr id="16" name="TextBox 16"/>
          <p:cNvSpPr txBox="1"/>
          <p:nvPr/>
        </p:nvSpPr>
        <p:spPr>
          <a:xfrm rot="-337049">
            <a:off x="7719255" y="8324540"/>
            <a:ext cx="5073213" cy="882074"/>
          </a:xfrm>
          <a:prstGeom prst="rect">
            <a:avLst/>
          </a:prstGeom>
        </p:spPr>
        <p:txBody>
          <a:bodyPr lIns="0" tIns="0" rIns="0" bIns="0" rtlCol="0" anchor="t">
            <a:spAutoFit/>
          </a:bodyPr>
          <a:lstStyle/>
          <a:p>
            <a:pPr algn="ctr">
              <a:lnSpc>
                <a:spcPts val="4900"/>
              </a:lnSpc>
            </a:pPr>
            <a:r>
              <a:rPr lang="en-US" sz="5000" b="1">
                <a:solidFill>
                  <a:srgbClr val="493423"/>
                </a:solidFill>
                <a:latin typeface="Obra Letra Bold"/>
                <a:ea typeface="Obra Letra Bold"/>
                <a:cs typeface="Obra Letra Bold"/>
                <a:sym typeface="Obra Letra Bold"/>
              </a:rPr>
              <a:t>Mô hình học máy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432129" y="-510985"/>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3"/>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r="-99892"/>
              </a:stretch>
            </a:blipFill>
          </p:spPr>
        </p:sp>
      </p:grpSp>
      <p:grpSp>
        <p:nvGrpSpPr>
          <p:cNvPr id="5" name="Group 5"/>
          <p:cNvGrpSpPr/>
          <p:nvPr/>
        </p:nvGrpSpPr>
        <p:grpSpPr>
          <a:xfrm rot="-10800000">
            <a:off x="15399322" y="-1076697"/>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4"/>
              <a:stretch>
                <a:fillRect l="-99892" r="-99892"/>
              </a:stretch>
            </a:blipFill>
          </p:spPr>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4885828" y="2187384"/>
            <a:ext cx="10786413" cy="8099616"/>
          </a:xfrm>
          <a:custGeom>
            <a:avLst/>
            <a:gdLst/>
            <a:ahLst/>
            <a:cxnLst/>
            <a:rect l="l" t="t" r="r" b="b"/>
            <a:pathLst>
              <a:path w="10786413" h="8099616">
                <a:moveTo>
                  <a:pt x="0" y="0"/>
                </a:moveTo>
                <a:lnTo>
                  <a:pt x="10786413" y="0"/>
                </a:lnTo>
                <a:lnTo>
                  <a:pt x="10786413" y="8099616"/>
                </a:lnTo>
                <a:lnTo>
                  <a:pt x="0" y="8099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flipH="1">
            <a:off x="4055925" y="975098"/>
            <a:ext cx="1304410" cy="759622"/>
          </a:xfrm>
          <a:custGeom>
            <a:avLst/>
            <a:gdLst/>
            <a:ahLst/>
            <a:cxnLst/>
            <a:rect l="l" t="t" r="r" b="b"/>
            <a:pathLst>
              <a:path w="1304410" h="759622">
                <a:moveTo>
                  <a:pt x="1304410" y="0"/>
                </a:moveTo>
                <a:lnTo>
                  <a:pt x="0" y="0"/>
                </a:lnTo>
                <a:lnTo>
                  <a:pt x="0" y="759622"/>
                </a:lnTo>
                <a:lnTo>
                  <a:pt x="1304410" y="759622"/>
                </a:lnTo>
                <a:lnTo>
                  <a:pt x="1304410" y="0"/>
                </a:lnTo>
                <a:close/>
              </a:path>
            </a:pathLst>
          </a:custGeom>
          <a:blipFill>
            <a:blip r:embed="rId9">
              <a:extLst>
                <a:ext uri="{96DAC541-7B7A-43D3-8B79-37D633B846F1}">
                  <asvg:svgBlip xmlns:asvg="http://schemas.microsoft.com/office/drawing/2016/SVG/main" xmlns="" r:embed="rId10"/>
                </a:ext>
              </a:extLst>
            </a:blip>
            <a:stretch>
              <a:fillRect l="-173753"/>
            </a:stretch>
          </a:blipFill>
        </p:spPr>
      </p:sp>
      <p:sp>
        <p:nvSpPr>
          <p:cNvPr id="10" name="Freeform 10"/>
          <p:cNvSpPr/>
          <p:nvPr/>
        </p:nvSpPr>
        <p:spPr>
          <a:xfrm rot="-1140091">
            <a:off x="16063393" y="-1220721"/>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11"/>
            <a:stretch>
              <a:fillRect/>
            </a:stretch>
          </a:blipFill>
        </p:spPr>
      </p:sp>
      <p:sp>
        <p:nvSpPr>
          <p:cNvPr id="11" name="Freeform 11"/>
          <p:cNvSpPr/>
          <p:nvPr/>
        </p:nvSpPr>
        <p:spPr>
          <a:xfrm>
            <a:off x="15159457" y="1028700"/>
            <a:ext cx="1236381" cy="720005"/>
          </a:xfrm>
          <a:custGeom>
            <a:avLst/>
            <a:gdLst/>
            <a:ahLst/>
            <a:cxnLst/>
            <a:rect l="l" t="t" r="r" b="b"/>
            <a:pathLst>
              <a:path w="1236381" h="720005">
                <a:moveTo>
                  <a:pt x="0" y="0"/>
                </a:moveTo>
                <a:lnTo>
                  <a:pt x="1236381" y="0"/>
                </a:lnTo>
                <a:lnTo>
                  <a:pt x="1236381" y="720005"/>
                </a:lnTo>
                <a:lnTo>
                  <a:pt x="0" y="720005"/>
                </a:lnTo>
                <a:lnTo>
                  <a:pt x="0" y="0"/>
                </a:lnTo>
                <a:close/>
              </a:path>
            </a:pathLst>
          </a:custGeom>
          <a:blipFill>
            <a:blip r:embed="rId9">
              <a:extLst>
                <a:ext uri="{96DAC541-7B7A-43D3-8B79-37D633B846F1}">
                  <asvg:svgBlip xmlns:asvg="http://schemas.microsoft.com/office/drawing/2016/SVG/main" xmlns="" r:embed="rId10"/>
                </a:ext>
              </a:extLst>
            </a:blip>
            <a:stretch>
              <a:fillRect l="-173753"/>
            </a:stretch>
          </a:blipFill>
        </p:spPr>
      </p:sp>
      <p:sp>
        <p:nvSpPr>
          <p:cNvPr id="12" name="Freeform 12"/>
          <p:cNvSpPr/>
          <p:nvPr/>
        </p:nvSpPr>
        <p:spPr>
          <a:xfrm>
            <a:off x="-607873" y="3885257"/>
            <a:ext cx="5428145" cy="6401743"/>
          </a:xfrm>
          <a:custGeom>
            <a:avLst/>
            <a:gdLst/>
            <a:ahLst/>
            <a:cxnLst/>
            <a:rect l="l" t="t" r="r" b="b"/>
            <a:pathLst>
              <a:path w="5428145" h="6401743">
                <a:moveTo>
                  <a:pt x="0" y="0"/>
                </a:moveTo>
                <a:lnTo>
                  <a:pt x="5428145" y="0"/>
                </a:lnTo>
                <a:lnTo>
                  <a:pt x="5428145" y="6401743"/>
                </a:lnTo>
                <a:lnTo>
                  <a:pt x="0" y="6401743"/>
                </a:lnTo>
                <a:lnTo>
                  <a:pt x="0" y="0"/>
                </a:lnTo>
                <a:close/>
              </a:path>
            </a:pathLst>
          </a:custGeom>
          <a:blipFill>
            <a:blip r:embed="rId12"/>
            <a:stretch>
              <a:fillRect/>
            </a:stretch>
          </a:blipFill>
        </p:spPr>
      </p:sp>
      <p:sp>
        <p:nvSpPr>
          <p:cNvPr id="13" name="TextBox 13"/>
          <p:cNvSpPr txBox="1"/>
          <p:nvPr/>
        </p:nvSpPr>
        <p:spPr>
          <a:xfrm>
            <a:off x="5636677" y="3789115"/>
            <a:ext cx="9522780" cy="6412012"/>
          </a:xfrm>
          <a:prstGeom prst="rect">
            <a:avLst/>
          </a:prstGeom>
        </p:spPr>
        <p:txBody>
          <a:bodyPr lIns="0" tIns="0" rIns="0" bIns="0" rtlCol="0" anchor="t">
            <a:spAutoFit/>
          </a:bodyPr>
          <a:lstStyle/>
          <a:p>
            <a:pPr algn="l">
              <a:lnSpc>
                <a:spcPts val="4981"/>
              </a:lnSpc>
            </a:pPr>
            <a:r>
              <a:rPr lang="en-US" sz="4699" b="1" dirty="0" err="1">
                <a:solidFill>
                  <a:srgbClr val="4A2D0A"/>
                </a:solidFill>
                <a:latin typeface="Monterchi Sans Bold"/>
                <a:ea typeface="Monterchi Sans Bold"/>
                <a:cs typeface="Monterchi Sans Bold"/>
                <a:sym typeface="Monterchi Sans Bold"/>
              </a:rPr>
              <a:t>Hồi</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quy</a:t>
            </a:r>
            <a:r>
              <a:rPr lang="en-US" sz="4699" b="1" dirty="0">
                <a:solidFill>
                  <a:srgbClr val="4A2D0A"/>
                </a:solidFill>
                <a:latin typeface="Monterchi Sans Bold"/>
                <a:ea typeface="Monterchi Sans Bold"/>
                <a:cs typeface="Monterchi Sans Bold"/>
                <a:sym typeface="Monterchi Sans Bold"/>
              </a:rPr>
              <a:t> logistic </a:t>
            </a:r>
            <a:r>
              <a:rPr lang="en-US" sz="4699" b="1" dirty="0" err="1">
                <a:solidFill>
                  <a:srgbClr val="4A2D0A"/>
                </a:solidFill>
                <a:latin typeface="Monterchi Sans Bold"/>
                <a:ea typeface="Monterchi Sans Bold"/>
                <a:cs typeface="Monterchi Sans Bold"/>
                <a:sym typeface="Monterchi Sans Bold"/>
              </a:rPr>
              <a:t>là</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thuật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toán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học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máy</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có</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giám</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sát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chủ</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yếu</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được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sử</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dụng</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cho</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các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nhiệm</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vụ</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phân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loại</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trong</a:t>
            </a:r>
            <a:r>
              <a:rPr lang="en-US" sz="4699" b="1" dirty="0">
                <a:solidFill>
                  <a:srgbClr val="4A2D0A"/>
                </a:solidFill>
                <a:latin typeface="Monterchi Sans Bold"/>
                <a:ea typeface="Monterchi Sans Bold"/>
                <a:cs typeface="Monterchi Sans Bold"/>
                <a:sym typeface="Monterchi Sans Bold"/>
              </a:rPr>
              <a:t> </a:t>
            </a:r>
            <a:r>
              <a:rPr lang="en-US" sz="4699" b="1" dirty="0" err="1" smtClean="0">
                <a:solidFill>
                  <a:srgbClr val="4A2D0A"/>
                </a:solidFill>
                <a:latin typeface="Monterchi Sans Bold"/>
                <a:ea typeface="Monterchi Sans Bold"/>
                <a:cs typeface="Monterchi Sans Bold"/>
                <a:sym typeface="Monterchi Sans Bold"/>
              </a:rPr>
              <a:t>đó</a:t>
            </a:r>
            <a:r>
              <a:rPr lang="en-US" sz="4699" b="1" dirty="0" smtClean="0">
                <a:solidFill>
                  <a:srgbClr val="4A2D0A"/>
                </a:solidFill>
                <a:latin typeface="Monterchi Sans Bold"/>
                <a:ea typeface="Monterchi Sans Bold"/>
                <a:cs typeface="Monterchi Sans Bold"/>
                <a:sym typeface="Monterchi Sans Bold"/>
              </a:rPr>
              <a:t> </a:t>
            </a:r>
            <a:r>
              <a:rPr lang="en-US" sz="4699" b="1" dirty="0" err="1" smtClean="0">
                <a:solidFill>
                  <a:srgbClr val="4A2D0A"/>
                </a:solidFill>
                <a:latin typeface="Monterchi Sans Bold"/>
                <a:ea typeface="Monterchi Sans Bold"/>
                <a:cs typeface="Monterchi Sans Bold"/>
                <a:sym typeface="Monterchi Sans Bold"/>
              </a:rPr>
              <a:t>mục</a:t>
            </a:r>
            <a:r>
              <a:rPr lang="en-US" sz="4699" b="1" dirty="0" smtClean="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tiêu</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là</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dự</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đoán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xác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suất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thể</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hiện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có</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thuộc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lớp</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nhất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định</a:t>
            </a:r>
            <a:r>
              <a:rPr lang="en-US" sz="4699" b="1" dirty="0">
                <a:solidFill>
                  <a:srgbClr val="4A2D0A"/>
                </a:solidFill>
                <a:latin typeface="Monterchi Sans Bold"/>
                <a:ea typeface="Monterchi Sans Bold"/>
                <a:cs typeface="Monterchi Sans Bold"/>
                <a:sym typeface="Monterchi Sans Bold"/>
              </a:rPr>
              <a:t> hay </a:t>
            </a:r>
            <a:r>
              <a:rPr lang="en-US" sz="4699" b="1" dirty="0" err="1">
                <a:solidFill>
                  <a:srgbClr val="4A2D0A"/>
                </a:solidFill>
                <a:latin typeface="Monterchi Sans Bold"/>
                <a:ea typeface="Monterchi Sans Bold"/>
                <a:cs typeface="Monterchi Sans Bold"/>
                <a:sym typeface="Monterchi Sans Bold"/>
              </a:rPr>
              <a:t>không</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Nó</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là</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loại</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thuật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toán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thống</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kê</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phân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tích</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mối</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quan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hệ</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giữa</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tập</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hợp</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các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biến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độc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lập</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và</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các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biến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nhị</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phân</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phụ</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thuộc</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Nó</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là</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một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công</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cụ</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mạnh</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mẽ</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để</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đưa</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ra</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quyết</a:t>
            </a:r>
            <a:r>
              <a:rPr lang="en-US" sz="4699" b="1" dirty="0">
                <a:solidFill>
                  <a:srgbClr val="4A2D0A"/>
                </a:solidFill>
                <a:latin typeface="Monterchi Sans Bold"/>
                <a:ea typeface="Monterchi Sans Bold"/>
                <a:cs typeface="Monterchi Sans Bold"/>
                <a:sym typeface="Monterchi Sans Bold"/>
              </a:rPr>
              <a:t> </a:t>
            </a:r>
            <a:r>
              <a:rPr lang="en-US" sz="4699" b="1" dirty="0" err="1">
                <a:solidFill>
                  <a:srgbClr val="4A2D0A"/>
                </a:solidFill>
                <a:latin typeface="Monterchi Sans Bold"/>
                <a:ea typeface="Monterchi Sans Bold"/>
                <a:cs typeface="Monterchi Sans Bold"/>
                <a:sym typeface="Monterchi Sans Bold"/>
              </a:rPr>
              <a:t>định</a:t>
            </a:r>
            <a:r>
              <a:rPr lang="en-US" sz="4699" b="1" dirty="0">
                <a:solidFill>
                  <a:srgbClr val="4A2D0A"/>
                </a:solidFill>
                <a:latin typeface="Monterchi Sans Bold"/>
                <a:ea typeface="Monterchi Sans Bold"/>
                <a:cs typeface="Monterchi Sans Bold"/>
                <a:sym typeface="Monterchi Sans Bold"/>
              </a:rPr>
              <a:t>.</a:t>
            </a:r>
          </a:p>
        </p:txBody>
      </p:sp>
      <p:sp>
        <p:nvSpPr>
          <p:cNvPr id="14" name="TextBox 14"/>
          <p:cNvSpPr txBox="1"/>
          <p:nvPr/>
        </p:nvSpPr>
        <p:spPr>
          <a:xfrm>
            <a:off x="5465110" y="735547"/>
            <a:ext cx="9587052" cy="1324449"/>
          </a:xfrm>
          <a:prstGeom prst="rect">
            <a:avLst/>
          </a:prstGeom>
        </p:spPr>
        <p:txBody>
          <a:bodyPr lIns="0" tIns="0" rIns="0" bIns="0" rtlCol="0" anchor="t">
            <a:spAutoFit/>
          </a:bodyPr>
          <a:lstStyle/>
          <a:p>
            <a:pPr algn="ctr">
              <a:lnSpc>
                <a:spcPts val="5014"/>
              </a:lnSpc>
            </a:pPr>
            <a:r>
              <a:rPr lang="en-US" sz="5116" b="1">
                <a:solidFill>
                  <a:srgbClr val="F3F1DB"/>
                </a:solidFill>
                <a:latin typeface="Obra Letra Bold"/>
                <a:ea typeface="Obra Letra Bold"/>
                <a:cs typeface="Obra Letra Bold"/>
                <a:sym typeface="Obra Letra Bold"/>
              </a:rPr>
              <a:t> Trình bày phương pháp học máy sử dụng trong bài tập lớn </a:t>
            </a:r>
          </a:p>
        </p:txBody>
      </p:sp>
      <p:sp>
        <p:nvSpPr>
          <p:cNvPr id="15" name="TextBox 15"/>
          <p:cNvSpPr txBox="1"/>
          <p:nvPr/>
        </p:nvSpPr>
        <p:spPr>
          <a:xfrm>
            <a:off x="4820272" y="2998854"/>
            <a:ext cx="10550271" cy="688213"/>
          </a:xfrm>
          <a:prstGeom prst="rect">
            <a:avLst/>
          </a:prstGeom>
        </p:spPr>
        <p:txBody>
          <a:bodyPr lIns="0" tIns="0" rIns="0" bIns="0" rtlCol="0" anchor="t">
            <a:spAutoFit/>
          </a:bodyPr>
          <a:lstStyle/>
          <a:p>
            <a:pPr algn="ctr">
              <a:lnSpc>
                <a:spcPts val="5095"/>
              </a:lnSpc>
            </a:pPr>
            <a:r>
              <a:rPr lang="en-US" sz="5199" b="1">
                <a:solidFill>
                  <a:srgbClr val="493423"/>
                </a:solidFill>
                <a:latin typeface="Obra Letra Bold"/>
                <a:ea typeface="Obra Letra Bold"/>
                <a:cs typeface="Obra Letra Bold"/>
                <a:sym typeface="Obra Letra Bold"/>
              </a:rPr>
              <a:t>Phương pháp hồi quy logicstic</a:t>
            </a:r>
          </a:p>
        </p:txBody>
      </p:sp>
      <p:sp>
        <p:nvSpPr>
          <p:cNvPr id="16" name="TextBox 16"/>
          <p:cNvSpPr txBox="1"/>
          <p:nvPr/>
        </p:nvSpPr>
        <p:spPr>
          <a:xfrm>
            <a:off x="245332" y="1343025"/>
            <a:ext cx="2956108" cy="2003043"/>
          </a:xfrm>
          <a:prstGeom prst="rect">
            <a:avLst/>
          </a:prstGeom>
        </p:spPr>
        <p:txBody>
          <a:bodyPr lIns="0" tIns="0" rIns="0" bIns="0" rtlCol="0" anchor="t">
            <a:spAutoFit/>
          </a:bodyPr>
          <a:lstStyle/>
          <a:p>
            <a:pPr algn="ctr">
              <a:lnSpc>
                <a:spcPts val="14797"/>
              </a:lnSpc>
            </a:pPr>
            <a:r>
              <a:rPr lang="en-US" sz="15099" b="1">
                <a:solidFill>
                  <a:srgbClr val="493423"/>
                </a:solidFill>
                <a:latin typeface="Obra Letra Bold"/>
                <a:ea typeface="Obra Letra Bold"/>
                <a:cs typeface="Obra Letra Bold"/>
                <a:sym typeface="Obra Letra Bold"/>
              </a:rPr>
              <a:t>02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316726" y="-1613291"/>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rot="-614372" flipH="1">
            <a:off x="-1757635" y="4752245"/>
            <a:ext cx="5574254" cy="5688014"/>
          </a:xfrm>
          <a:custGeom>
            <a:avLst/>
            <a:gdLst/>
            <a:ahLst/>
            <a:cxnLst/>
            <a:rect l="l" t="t" r="r" b="b"/>
            <a:pathLst>
              <a:path w="5574254" h="5688014">
                <a:moveTo>
                  <a:pt x="5574254" y="0"/>
                </a:moveTo>
                <a:lnTo>
                  <a:pt x="0" y="0"/>
                </a:lnTo>
                <a:lnTo>
                  <a:pt x="0" y="5688014"/>
                </a:lnTo>
                <a:lnTo>
                  <a:pt x="5574254" y="5688014"/>
                </a:lnTo>
                <a:lnTo>
                  <a:pt x="5574254" y="0"/>
                </a:lnTo>
                <a:close/>
              </a:path>
            </a:pathLst>
          </a:custGeom>
          <a:blipFill>
            <a:blip r:embed="rId4"/>
            <a:stretch>
              <a:fillRect/>
            </a:stretch>
          </a:blipFill>
        </p:spPr>
      </p:sp>
      <p:sp>
        <p:nvSpPr>
          <p:cNvPr id="8" name="Freeform 8"/>
          <p:cNvSpPr/>
          <p:nvPr/>
        </p:nvSpPr>
        <p:spPr>
          <a:xfrm>
            <a:off x="10218703" y="1294090"/>
            <a:ext cx="2608815" cy="554966"/>
          </a:xfrm>
          <a:custGeom>
            <a:avLst/>
            <a:gdLst/>
            <a:ahLst/>
            <a:cxnLst/>
            <a:rect l="l" t="t" r="r" b="b"/>
            <a:pathLst>
              <a:path w="2608815" h="554966">
                <a:moveTo>
                  <a:pt x="0" y="0"/>
                </a:moveTo>
                <a:lnTo>
                  <a:pt x="2608814" y="0"/>
                </a:lnTo>
                <a:lnTo>
                  <a:pt x="2608814" y="554966"/>
                </a:lnTo>
                <a:lnTo>
                  <a:pt x="0" y="5549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rot="-10800000" flipV="1">
            <a:off x="5228640" y="1290456"/>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TextBox 10"/>
          <p:cNvSpPr txBox="1"/>
          <p:nvPr/>
        </p:nvSpPr>
        <p:spPr>
          <a:xfrm>
            <a:off x="451524" y="1849056"/>
            <a:ext cx="17213182" cy="8135819"/>
          </a:xfrm>
          <a:prstGeom prst="rect">
            <a:avLst/>
          </a:prstGeom>
        </p:spPr>
        <p:txBody>
          <a:bodyPr lIns="0" tIns="0" rIns="0" bIns="0" rtlCol="0" anchor="t">
            <a:spAutoFit/>
          </a:bodyPr>
          <a:lstStyle/>
          <a:p>
            <a:pPr algn="just">
              <a:lnSpc>
                <a:spcPts val="4291"/>
              </a:lnSpc>
            </a:pPr>
            <a:r>
              <a:rPr lang="en-US" sz="3460">
                <a:solidFill>
                  <a:srgbClr val="FFFFFF"/>
                </a:solidFill>
                <a:latin typeface="Monterchi Sans"/>
                <a:ea typeface="Monterchi Sans"/>
                <a:cs typeface="Monterchi Sans"/>
                <a:sym typeface="Monterchi Sans"/>
              </a:rPr>
              <a:t>1. Chuẩn bị dữ liệu.</a:t>
            </a:r>
          </a:p>
          <a:p>
            <a:pPr algn="just">
              <a:lnSpc>
                <a:spcPts val="4291"/>
              </a:lnSpc>
            </a:pPr>
            <a:r>
              <a:rPr lang="en-US" sz="3460">
                <a:solidFill>
                  <a:srgbClr val="FFFFFF"/>
                </a:solidFill>
                <a:latin typeface="Monterchi Sans"/>
                <a:ea typeface="Monterchi Sans"/>
                <a:cs typeface="Monterchi Sans"/>
                <a:sym typeface="Monterchi Sans"/>
              </a:rPr>
              <a:t>2. Chọn mô hình: sigmoid để ước tính xác suất thuộc về một lớp cụ thể.</a:t>
            </a:r>
          </a:p>
          <a:p>
            <a:pPr algn="just">
              <a:lnSpc>
                <a:spcPts val="4291"/>
              </a:lnSpc>
            </a:pPr>
            <a:r>
              <a:rPr lang="en-US" sz="3460">
                <a:solidFill>
                  <a:srgbClr val="FFFFFF"/>
                </a:solidFill>
                <a:latin typeface="Monterchi Sans"/>
                <a:ea typeface="Monterchi Sans"/>
                <a:cs typeface="Monterchi Sans"/>
                <a:sym typeface="Monterchi Sans"/>
              </a:rPr>
              <a:t>3. Xác định đặc trưng(Feature) từ dữ liệu huấn luyện để sử dụng trong mô hình.</a:t>
            </a:r>
          </a:p>
          <a:p>
            <a:pPr algn="just">
              <a:lnSpc>
                <a:spcPts val="4291"/>
              </a:lnSpc>
            </a:pPr>
            <a:r>
              <a:rPr lang="en-US" sz="3460">
                <a:solidFill>
                  <a:srgbClr val="FFFFFF"/>
                </a:solidFill>
                <a:latin typeface="Monterchi Sans"/>
                <a:ea typeface="Monterchi Sans"/>
                <a:cs typeface="Monterchi Sans"/>
                <a:sym typeface="Monterchi Sans"/>
              </a:rPr>
              <a:t>4. Khởi tạo các tham số (Weight ...).</a:t>
            </a:r>
          </a:p>
          <a:p>
            <a:pPr algn="just">
              <a:lnSpc>
                <a:spcPts val="4291"/>
              </a:lnSpc>
            </a:pPr>
            <a:r>
              <a:rPr lang="en-US" sz="3460">
                <a:solidFill>
                  <a:srgbClr val="FFFFFF"/>
                </a:solidFill>
                <a:latin typeface="Monterchi Sans"/>
                <a:ea typeface="Monterchi Sans"/>
                <a:cs typeface="Monterchi Sans"/>
                <a:sym typeface="Monterchi Sans"/>
              </a:rPr>
              <a:t>5. Huấn luyện mô hình.</a:t>
            </a:r>
          </a:p>
          <a:p>
            <a:pPr algn="just">
              <a:lnSpc>
                <a:spcPts val="4291"/>
              </a:lnSpc>
            </a:pPr>
            <a:r>
              <a:rPr lang="en-US" sz="3460">
                <a:solidFill>
                  <a:srgbClr val="FFFFFF"/>
                </a:solidFill>
                <a:latin typeface="Monterchi Sans"/>
                <a:ea typeface="Monterchi Sans"/>
                <a:cs typeface="Monterchi Sans"/>
                <a:sym typeface="Monterchi Sans"/>
              </a:rPr>
              <a:t>6. Đánh giá mô hình: Đánh giá sử dụng các thước đo như chính xác(Accuracy), recall, precision, Fl-score</a:t>
            </a:r>
          </a:p>
          <a:p>
            <a:pPr algn="just">
              <a:lnSpc>
                <a:spcPts val="4291"/>
              </a:lnSpc>
            </a:pPr>
            <a:r>
              <a:rPr lang="en-US" sz="3460">
                <a:solidFill>
                  <a:srgbClr val="FFFFFF"/>
                </a:solidFill>
                <a:latin typeface="Monterchi Sans"/>
                <a:ea typeface="Monterchi Sans"/>
                <a:cs typeface="Monterchi Sans"/>
                <a:sym typeface="Monterchi Sans"/>
              </a:rPr>
              <a:t>Ưu điểm:</a:t>
            </a:r>
          </a:p>
          <a:p>
            <a:pPr algn="just">
              <a:lnSpc>
                <a:spcPts val="4291"/>
              </a:lnSpc>
            </a:pPr>
            <a:r>
              <a:rPr lang="en-US" sz="3460">
                <a:solidFill>
                  <a:srgbClr val="FFFFFF"/>
                </a:solidFill>
                <a:latin typeface="Monterchi Sans"/>
                <a:ea typeface="Monterchi Sans"/>
                <a:cs typeface="Monterchi Sans"/>
                <a:sym typeface="Monterchi Sans"/>
              </a:rPr>
              <a:t>Đơn giản và dễ hiểu.</a:t>
            </a:r>
          </a:p>
          <a:p>
            <a:pPr algn="just">
              <a:lnSpc>
                <a:spcPts val="4291"/>
              </a:lnSpc>
            </a:pPr>
            <a:r>
              <a:rPr lang="en-US" sz="3460">
                <a:solidFill>
                  <a:srgbClr val="FFFFFF"/>
                </a:solidFill>
                <a:latin typeface="Monterchi Sans"/>
                <a:ea typeface="Monterchi Sans"/>
                <a:cs typeface="Monterchi Sans"/>
                <a:sym typeface="Monterchi Sans"/>
              </a:rPr>
              <a:t>Hiệu suất tốt cho bài toán phân loại nhị phân.</a:t>
            </a:r>
          </a:p>
          <a:p>
            <a:pPr algn="just">
              <a:lnSpc>
                <a:spcPts val="4291"/>
              </a:lnSpc>
            </a:pPr>
            <a:r>
              <a:rPr lang="en-US" sz="3460">
                <a:solidFill>
                  <a:srgbClr val="FFFFFF"/>
                </a:solidFill>
                <a:latin typeface="Monterchi Sans"/>
                <a:ea typeface="Monterchi Sans"/>
                <a:cs typeface="Monterchi Sans"/>
                <a:sym typeface="Monterchi Sans"/>
              </a:rPr>
              <a:t>Dễ dùng cho bài toán dự đoán xác suất.</a:t>
            </a:r>
          </a:p>
          <a:p>
            <a:pPr algn="just">
              <a:lnSpc>
                <a:spcPts val="4291"/>
              </a:lnSpc>
            </a:pPr>
            <a:r>
              <a:rPr lang="en-US" sz="3460">
                <a:solidFill>
                  <a:srgbClr val="FFFFFF"/>
                </a:solidFill>
                <a:latin typeface="Monterchi Sans"/>
                <a:ea typeface="Monterchi Sans"/>
                <a:cs typeface="Monterchi Sans"/>
                <a:sym typeface="Monterchi Sans"/>
              </a:rPr>
              <a:t>Khả năng tùy chỉnh đặc trưng.</a:t>
            </a:r>
          </a:p>
          <a:p>
            <a:pPr algn="just">
              <a:lnSpc>
                <a:spcPts val="4291"/>
              </a:lnSpc>
            </a:pPr>
            <a:r>
              <a:rPr lang="en-US" sz="3460">
                <a:solidFill>
                  <a:srgbClr val="FFFFFF"/>
                </a:solidFill>
                <a:latin typeface="Monterchi Sans"/>
                <a:ea typeface="Monterchi Sans"/>
                <a:cs typeface="Monterchi Sans"/>
                <a:sym typeface="Monterchi Sans"/>
              </a:rPr>
              <a:t>Không đòi hỏi một lượng dữ liệu quá lớn. Nhược điểm:</a:t>
            </a:r>
          </a:p>
          <a:p>
            <a:pPr algn="just">
              <a:lnSpc>
                <a:spcPts val="4291"/>
              </a:lnSpc>
            </a:pPr>
            <a:r>
              <a:rPr lang="en-US" sz="3460">
                <a:solidFill>
                  <a:srgbClr val="FFFFFF"/>
                </a:solidFill>
                <a:latin typeface="Monterchi Sans"/>
                <a:ea typeface="Monterchi Sans"/>
                <a:cs typeface="Monterchi Sans"/>
                <a:sym typeface="Monterchi Sans"/>
              </a:rPr>
              <a:t>Giới hạn trong việc mô hình hóa quan hệ phi tuyến tính. Không xử lý tốt dữ liệu không cân bằng.</a:t>
            </a:r>
          </a:p>
          <a:p>
            <a:pPr algn="just">
              <a:lnSpc>
                <a:spcPts val="4291"/>
              </a:lnSpc>
            </a:pPr>
            <a:r>
              <a:rPr lang="en-US" sz="3460">
                <a:solidFill>
                  <a:srgbClr val="FFFFFF"/>
                </a:solidFill>
                <a:latin typeface="Monterchi Sans"/>
                <a:ea typeface="Monterchi Sans"/>
                <a:cs typeface="Monterchi Sans"/>
                <a:sym typeface="Monterchi Sans"/>
              </a:rPr>
              <a:t>Không thích hợp cho bài toán phân loại đa lớp. Yếu đối với đặc trưng không quan trọng.</a:t>
            </a:r>
          </a:p>
          <a:p>
            <a:pPr algn="just">
              <a:lnSpc>
                <a:spcPts val="4291"/>
              </a:lnSpc>
            </a:pPr>
            <a:r>
              <a:rPr lang="en-US" sz="3460">
                <a:solidFill>
                  <a:srgbClr val="FFFFFF"/>
                </a:solidFill>
                <a:latin typeface="Monterchi Sans"/>
                <a:ea typeface="Monterchi Sans"/>
                <a:cs typeface="Monterchi Sans"/>
                <a:sym typeface="Monterchi Sans"/>
              </a:rPr>
              <a:t>Yếu đối với dữ liệu nhiễu hoặc ngoại lại.</a:t>
            </a:r>
          </a:p>
        </p:txBody>
      </p:sp>
      <p:sp>
        <p:nvSpPr>
          <p:cNvPr id="11" name="Freeform 11"/>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9"/>
            <a:stretch>
              <a:fillRect/>
            </a:stretch>
          </a:blipFill>
        </p:spPr>
      </p:sp>
      <p:sp>
        <p:nvSpPr>
          <p:cNvPr id="12" name="TextBox 12"/>
          <p:cNvSpPr txBox="1"/>
          <p:nvPr/>
        </p:nvSpPr>
        <p:spPr>
          <a:xfrm>
            <a:off x="2571072" y="428662"/>
            <a:ext cx="12928760" cy="857884"/>
          </a:xfrm>
          <a:prstGeom prst="rect">
            <a:avLst/>
          </a:prstGeom>
        </p:spPr>
        <p:txBody>
          <a:bodyPr lIns="0" tIns="0" rIns="0" bIns="0" rtlCol="0" anchor="t">
            <a:spAutoFit/>
          </a:bodyPr>
          <a:lstStyle/>
          <a:p>
            <a:pPr algn="ctr">
              <a:lnSpc>
                <a:spcPts val="6369"/>
              </a:lnSpc>
            </a:pPr>
            <a:r>
              <a:rPr lang="en-US" sz="6499" b="1">
                <a:solidFill>
                  <a:srgbClr val="F3F1DB"/>
                </a:solidFill>
                <a:latin typeface="Obra Letra Bold"/>
                <a:ea typeface="Obra Letra Bold"/>
                <a:cs typeface="Obra Letra Bold"/>
                <a:sym typeface="Obra Letra Bold"/>
              </a:rPr>
              <a:t>Các bước trong Hồi quy logistic </a:t>
            </a:r>
          </a:p>
        </p:txBody>
      </p:sp>
      <p:sp>
        <p:nvSpPr>
          <p:cNvPr id="13" name="Freeform 13"/>
          <p:cNvSpPr/>
          <p:nvPr/>
        </p:nvSpPr>
        <p:spPr>
          <a:xfrm>
            <a:off x="8518952" y="1028700"/>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xmlns="" r:embed="rId11"/>
                </a:ext>
              </a:extLst>
            </a:blip>
            <a:stretch>
              <a:fillRect l="-101042" t="-84932" b="-11017"/>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sp>
      </p:grpSp>
      <p:sp>
        <p:nvSpPr>
          <p:cNvPr id="8" name="TextBox 8"/>
          <p:cNvSpPr txBox="1"/>
          <p:nvPr/>
        </p:nvSpPr>
        <p:spPr>
          <a:xfrm>
            <a:off x="3878640" y="3702206"/>
            <a:ext cx="10204684" cy="4430649"/>
          </a:xfrm>
          <a:prstGeom prst="rect">
            <a:avLst/>
          </a:prstGeom>
        </p:spPr>
        <p:txBody>
          <a:bodyPr lIns="0" tIns="0" rIns="0" bIns="0" rtlCol="0" anchor="t">
            <a:spAutoFit/>
          </a:bodyPr>
          <a:lstStyle/>
          <a:p>
            <a:pPr algn="ctr">
              <a:lnSpc>
                <a:spcPts val="16758"/>
              </a:lnSpc>
            </a:pPr>
            <a:r>
              <a:rPr lang="en-US" sz="17100" b="1">
                <a:solidFill>
                  <a:srgbClr val="493423"/>
                </a:solidFill>
                <a:latin typeface="Obra Letra Bold"/>
                <a:ea typeface="Obra Letra Bold"/>
                <a:cs typeface="Obra Letra Bold"/>
                <a:sym typeface="Obra Letra Bold"/>
              </a:rPr>
              <a:t>Trình bày</a:t>
            </a:r>
          </a:p>
          <a:p>
            <a:pPr algn="ctr">
              <a:lnSpc>
                <a:spcPts val="16758"/>
              </a:lnSpc>
            </a:pPr>
            <a:r>
              <a:rPr lang="en-US" sz="17100" b="1">
                <a:solidFill>
                  <a:srgbClr val="493423"/>
                </a:solidFill>
                <a:latin typeface="Obra Letra Bold"/>
                <a:ea typeface="Obra Letra Bold"/>
                <a:cs typeface="Obra Letra Bold"/>
                <a:sym typeface="Obra Letra Bold"/>
              </a:rPr>
              <a:t> bài toán</a:t>
            </a:r>
          </a:p>
        </p:txBody>
      </p:sp>
      <p:sp>
        <p:nvSpPr>
          <p:cNvPr id="9" name="Freeform 9"/>
          <p:cNvSpPr/>
          <p:nvPr/>
        </p:nvSpPr>
        <p:spPr>
          <a:xfrm>
            <a:off x="9774461" y="2461416"/>
            <a:ext cx="1973249" cy="419764"/>
          </a:xfrm>
          <a:custGeom>
            <a:avLst/>
            <a:gdLst/>
            <a:ahLst/>
            <a:cxnLst/>
            <a:rect l="l" t="t" r="r" b="b"/>
            <a:pathLst>
              <a:path w="1973249" h="419764">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rot="-10800000" flipV="1">
            <a:off x="6543935" y="2461416"/>
            <a:ext cx="1973249" cy="419764"/>
          </a:xfrm>
          <a:custGeom>
            <a:avLst/>
            <a:gdLst/>
            <a:ahLst/>
            <a:cxnLst/>
            <a:rect l="l" t="t" r="r" b="b"/>
            <a:pathLst>
              <a:path w="1973249" h="419764">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sp>
      <p:sp>
        <p:nvSpPr>
          <p:cNvPr id="12" name="Freeform 12"/>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3" name="Freeform 13"/>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4" name="Freeform 14"/>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sp>
        <p:nvSpPr>
          <p:cNvPr id="15" name="Freeform 15"/>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xmlns="" r:embed="rId10"/>
                </a:ext>
              </a:extLst>
            </a:blip>
            <a:stretch>
              <a:fillRect l="-101042" t="-84932" b="-11017"/>
            </a:stretch>
          </a:blipFill>
        </p:spPr>
      </p:sp>
      <p:grpSp>
        <p:nvGrpSpPr>
          <p:cNvPr id="16" name="Group 16"/>
          <p:cNvGrpSpPr/>
          <p:nvPr/>
        </p:nvGrpSpPr>
        <p:grpSpPr>
          <a:xfrm>
            <a:off x="1931042" y="1028700"/>
            <a:ext cx="2926652" cy="2865432"/>
            <a:chOff x="0" y="0"/>
            <a:chExt cx="3902202" cy="3820576"/>
          </a:xfrm>
        </p:grpSpPr>
        <p:sp>
          <p:nvSpPr>
            <p:cNvPr id="17" name="Freeform 17"/>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sp>
        <p:sp>
          <p:nvSpPr>
            <p:cNvPr id="18" name="Freeform 18"/>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9" name="Freeform 19"/>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sp>
        <p:nvSpPr>
          <p:cNvPr id="20" name="Freeform 20"/>
          <p:cNvSpPr/>
          <p:nvPr/>
        </p:nvSpPr>
        <p:spPr>
          <a:xfrm rot="-5400000">
            <a:off x="8789946" y="2301657"/>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xmlns="" r:embed="rId17"/>
                </a:ext>
              </a:extLst>
            </a:blip>
            <a:stretch>
              <a:fillRect l="-101042" t="-84932" b="-11017"/>
            </a:stretch>
          </a:blipFill>
        </p:spPr>
      </p:sp>
      <p:sp>
        <p:nvSpPr>
          <p:cNvPr id="21" name="Freeform 21"/>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5" name="Freeform 5"/>
          <p:cNvSpPr/>
          <p:nvPr/>
        </p:nvSpPr>
        <p:spPr>
          <a:xfrm>
            <a:off x="2583852" y="329314"/>
            <a:ext cx="13209316" cy="9918996"/>
          </a:xfrm>
          <a:custGeom>
            <a:avLst/>
            <a:gdLst/>
            <a:ahLst/>
            <a:cxnLst/>
            <a:rect l="l" t="t" r="r" b="b"/>
            <a:pathLst>
              <a:path w="13209316" h="9918996">
                <a:moveTo>
                  <a:pt x="0" y="0"/>
                </a:moveTo>
                <a:lnTo>
                  <a:pt x="13209317" y="0"/>
                </a:lnTo>
                <a:lnTo>
                  <a:pt x="13209317" y="9918996"/>
                </a:lnTo>
                <a:lnTo>
                  <a:pt x="0" y="99189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8" name="Freeform 8"/>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9940077" y="2521804"/>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10800000" flipV="1">
            <a:off x="5963005" y="2518171"/>
            <a:ext cx="2625895" cy="558600"/>
          </a:xfrm>
          <a:custGeom>
            <a:avLst/>
            <a:gdLst/>
            <a:ahLst/>
            <a:cxnLst/>
            <a:rect l="l" t="t" r="r" b="b"/>
            <a:pathLst>
              <a:path w="2625895" h="558600">
                <a:moveTo>
                  <a:pt x="0" y="558599"/>
                </a:moveTo>
                <a:lnTo>
                  <a:pt x="2625895" y="558599"/>
                </a:lnTo>
                <a:lnTo>
                  <a:pt x="2625895" y="0"/>
                </a:lnTo>
                <a:lnTo>
                  <a:pt x="0" y="0"/>
                </a:lnTo>
                <a:lnTo>
                  <a:pt x="0" y="558599"/>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1314390">
            <a:off x="16053445" y="-1516125"/>
            <a:ext cx="2900762" cy="3009869"/>
          </a:xfrm>
          <a:custGeom>
            <a:avLst/>
            <a:gdLst/>
            <a:ahLst/>
            <a:cxnLst/>
            <a:rect l="l" t="t" r="r" b="b"/>
            <a:pathLst>
              <a:path w="2900762" h="3009869">
                <a:moveTo>
                  <a:pt x="0" y="0"/>
                </a:moveTo>
                <a:lnTo>
                  <a:pt x="2900762" y="0"/>
                </a:lnTo>
                <a:lnTo>
                  <a:pt x="2900762" y="3009869"/>
                </a:lnTo>
                <a:lnTo>
                  <a:pt x="0" y="3009869"/>
                </a:lnTo>
                <a:lnTo>
                  <a:pt x="0" y="0"/>
                </a:lnTo>
                <a:close/>
              </a:path>
            </a:pathLst>
          </a:custGeom>
          <a:blipFill>
            <a:blip r:embed="rId10"/>
            <a:stretch>
              <a:fillRect/>
            </a:stretch>
          </a:blipFill>
        </p:spPr>
      </p:sp>
      <p:sp>
        <p:nvSpPr>
          <p:cNvPr id="12" name="Freeform 12"/>
          <p:cNvSpPr/>
          <p:nvPr/>
        </p:nvSpPr>
        <p:spPr>
          <a:xfrm rot="10178534">
            <a:off x="-1200889" y="8586103"/>
            <a:ext cx="3535729" cy="3668720"/>
          </a:xfrm>
          <a:custGeom>
            <a:avLst/>
            <a:gdLst/>
            <a:ahLst/>
            <a:cxnLst/>
            <a:rect l="l" t="t" r="r" b="b"/>
            <a:pathLst>
              <a:path w="3535729" h="3668720">
                <a:moveTo>
                  <a:pt x="0" y="0"/>
                </a:moveTo>
                <a:lnTo>
                  <a:pt x="3535729" y="0"/>
                </a:lnTo>
                <a:lnTo>
                  <a:pt x="3535729" y="3668720"/>
                </a:lnTo>
                <a:lnTo>
                  <a:pt x="0" y="3668720"/>
                </a:lnTo>
                <a:lnTo>
                  <a:pt x="0" y="0"/>
                </a:lnTo>
                <a:close/>
              </a:path>
            </a:pathLst>
          </a:custGeom>
          <a:blipFill>
            <a:blip r:embed="rId10"/>
            <a:stretch>
              <a:fillRect/>
            </a:stretch>
          </a:blipFill>
        </p:spPr>
      </p:sp>
      <p:sp>
        <p:nvSpPr>
          <p:cNvPr id="13" name="TextBox 13"/>
          <p:cNvSpPr txBox="1"/>
          <p:nvPr/>
        </p:nvSpPr>
        <p:spPr>
          <a:xfrm>
            <a:off x="4513594" y="1362644"/>
            <a:ext cx="10155676" cy="1327149"/>
          </a:xfrm>
          <a:prstGeom prst="rect">
            <a:avLst/>
          </a:prstGeom>
        </p:spPr>
        <p:txBody>
          <a:bodyPr lIns="0" tIns="0" rIns="0" bIns="0" rtlCol="0" anchor="t">
            <a:spAutoFit/>
          </a:bodyPr>
          <a:lstStyle/>
          <a:p>
            <a:pPr algn="ctr">
              <a:lnSpc>
                <a:spcPts val="9799"/>
              </a:lnSpc>
            </a:pPr>
            <a:r>
              <a:rPr lang="en-US" sz="9999" b="1">
                <a:solidFill>
                  <a:srgbClr val="4A2D0A"/>
                </a:solidFill>
                <a:latin typeface="Obra Letra Bold"/>
                <a:ea typeface="Obra Letra Bold"/>
                <a:cs typeface="Obra Letra Bold"/>
                <a:sym typeface="Obra Letra Bold"/>
              </a:rPr>
              <a:t>Mô tả bài toán</a:t>
            </a:r>
          </a:p>
        </p:txBody>
      </p:sp>
      <p:sp>
        <p:nvSpPr>
          <p:cNvPr id="14" name="TextBox 14"/>
          <p:cNvSpPr txBox="1"/>
          <p:nvPr/>
        </p:nvSpPr>
        <p:spPr>
          <a:xfrm>
            <a:off x="3304254" y="3336543"/>
            <a:ext cx="11768514" cy="6506815"/>
          </a:xfrm>
          <a:prstGeom prst="rect">
            <a:avLst/>
          </a:prstGeom>
        </p:spPr>
        <p:txBody>
          <a:bodyPr lIns="0" tIns="0" rIns="0" bIns="0" rtlCol="0" anchor="t">
            <a:spAutoFit/>
          </a:bodyPr>
          <a:lstStyle/>
          <a:p>
            <a:pPr algn="just">
              <a:lnSpc>
                <a:spcPts val="4347"/>
              </a:lnSpc>
            </a:pPr>
            <a:r>
              <a:rPr lang="en-US" sz="3506" b="1">
                <a:solidFill>
                  <a:srgbClr val="5E4840"/>
                </a:solidFill>
                <a:latin typeface="Monterchi Sans Bold"/>
                <a:ea typeface="Monterchi Sans Bold"/>
                <a:cs typeface="Monterchi Sans Bold"/>
                <a:sym typeface="Monterchi Sans Bold"/>
              </a:rPr>
              <a:t>Mô tả: Bài toán sử dụng các giải thuật của học máy để ứng dụng dự đoán khả năng mưa hay không mưa dựa vào các thông số được input vào bài. Các dữ liệu thu thập được tập hợp thành một tập huấn luyện.</a:t>
            </a:r>
          </a:p>
          <a:p>
            <a:pPr algn="just">
              <a:lnSpc>
                <a:spcPts val="4347"/>
              </a:lnSpc>
            </a:pPr>
            <a:r>
              <a:rPr lang="en-US" sz="3506" b="1">
                <a:solidFill>
                  <a:srgbClr val="5E4840"/>
                </a:solidFill>
                <a:latin typeface="Monterchi Sans Bold"/>
                <a:ea typeface="Monterchi Sans Bold"/>
                <a:cs typeface="Monterchi Sans Bold"/>
                <a:sym typeface="Monterchi Sans Bold"/>
              </a:rPr>
              <a:t>Input:</a:t>
            </a:r>
          </a:p>
          <a:p>
            <a:pPr algn="just">
              <a:lnSpc>
                <a:spcPts val="4347"/>
              </a:lnSpc>
            </a:pPr>
            <a:r>
              <a:rPr lang="en-US" sz="3506" b="1">
                <a:solidFill>
                  <a:srgbClr val="5E4840"/>
                </a:solidFill>
                <a:latin typeface="Monterchi Sans Bold"/>
                <a:ea typeface="Monterchi Sans Bold"/>
                <a:cs typeface="Monterchi Sans Bold"/>
                <a:sym typeface="Monterchi Sans Bold"/>
              </a:rPr>
              <a:t>+    Temperature: Nhiệt độ</a:t>
            </a:r>
          </a:p>
          <a:p>
            <a:pPr algn="just">
              <a:lnSpc>
                <a:spcPts val="4347"/>
              </a:lnSpc>
            </a:pPr>
            <a:r>
              <a:rPr lang="en-US" sz="3506" b="1">
                <a:solidFill>
                  <a:srgbClr val="5E4840"/>
                </a:solidFill>
                <a:latin typeface="Monterchi Sans Bold"/>
                <a:ea typeface="Monterchi Sans Bold"/>
                <a:cs typeface="Monterchi Sans Bold"/>
                <a:sym typeface="Monterchi Sans Bold"/>
              </a:rPr>
              <a:t>+    Humidity : Độ ẩm</a:t>
            </a:r>
          </a:p>
          <a:p>
            <a:pPr algn="just">
              <a:lnSpc>
                <a:spcPts val="4347"/>
              </a:lnSpc>
            </a:pPr>
            <a:r>
              <a:rPr lang="en-US" sz="3506" b="1">
                <a:solidFill>
                  <a:srgbClr val="5E4840"/>
                </a:solidFill>
                <a:latin typeface="Monterchi Sans Bold"/>
                <a:ea typeface="Monterchi Sans Bold"/>
                <a:cs typeface="Monterchi Sans Bold"/>
                <a:sym typeface="Monterchi Sans Bold"/>
              </a:rPr>
              <a:t>+    Wind Speed: Tốc độ gió</a:t>
            </a:r>
          </a:p>
          <a:p>
            <a:pPr algn="just">
              <a:lnSpc>
                <a:spcPts val="4347"/>
              </a:lnSpc>
            </a:pPr>
            <a:r>
              <a:rPr lang="en-US" sz="3506" b="1">
                <a:solidFill>
                  <a:srgbClr val="5E4840"/>
                </a:solidFill>
                <a:latin typeface="Monterchi Sans Bold"/>
                <a:ea typeface="Monterchi Sans Bold"/>
                <a:cs typeface="Monterchi Sans Bold"/>
                <a:sym typeface="Monterchi Sans Bold"/>
              </a:rPr>
              <a:t>+     Wind Bearing: Hướng gió</a:t>
            </a:r>
          </a:p>
          <a:p>
            <a:pPr algn="just">
              <a:lnSpc>
                <a:spcPts val="4347"/>
              </a:lnSpc>
            </a:pPr>
            <a:r>
              <a:rPr lang="en-US" sz="3506" b="1">
                <a:solidFill>
                  <a:srgbClr val="5E4840"/>
                </a:solidFill>
                <a:latin typeface="Monterchi Sans Bold"/>
                <a:ea typeface="Monterchi Sans Bold"/>
                <a:cs typeface="Monterchi Sans Bold"/>
                <a:sym typeface="Monterchi Sans Bold"/>
              </a:rPr>
              <a:t>  +    Visibility : Tầm nhìn</a:t>
            </a:r>
          </a:p>
          <a:p>
            <a:pPr algn="just">
              <a:lnSpc>
                <a:spcPts val="4347"/>
              </a:lnSpc>
            </a:pPr>
            <a:r>
              <a:rPr lang="en-US" sz="3506" b="1">
                <a:solidFill>
                  <a:srgbClr val="5E4840"/>
                </a:solidFill>
                <a:latin typeface="Monterchi Sans Bold"/>
                <a:ea typeface="Monterchi Sans Bold"/>
                <a:cs typeface="Monterchi Sans Bold"/>
                <a:sym typeface="Monterchi Sans Bold"/>
              </a:rPr>
              <a:t>  +    Pressure Millibars: Áp suất</a:t>
            </a:r>
          </a:p>
          <a:p>
            <a:pPr algn="just">
              <a:lnSpc>
                <a:spcPts val="4347"/>
              </a:lnSpc>
            </a:pPr>
            <a:r>
              <a:rPr lang="en-US" sz="3506" b="1">
                <a:solidFill>
                  <a:srgbClr val="5E4840"/>
                </a:solidFill>
                <a:latin typeface="Monterchi Sans Bold"/>
                <a:ea typeface="Monterchi Sans Bold"/>
                <a:cs typeface="Monterchi Sans Bold"/>
                <a:sym typeface="Monterchi Sans Bold"/>
              </a:rPr>
              <a:t>Output: Khả năng mưa hay không mưa</a:t>
            </a:r>
          </a:p>
        </p:txBody>
      </p:sp>
      <p:sp>
        <p:nvSpPr>
          <p:cNvPr id="15" name="Freeform 15"/>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6" name="Freeform 16"/>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7" name="Freeform 17"/>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8" name="Freeform 18"/>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xmlns="" r:embed="rId12"/>
                </a:ext>
              </a:extLst>
            </a:blip>
            <a:stretch>
              <a:fillRect l="-101042" t="-84932" b="-11017"/>
            </a:stretch>
          </a:blipFill>
        </p:spPr>
      </p:sp>
      <p:sp>
        <p:nvSpPr>
          <p:cNvPr id="19" name="TextBox 19"/>
          <p:cNvSpPr txBox="1"/>
          <p:nvPr/>
        </p:nvSpPr>
        <p:spPr>
          <a:xfrm>
            <a:off x="245332" y="1343025"/>
            <a:ext cx="2956108" cy="2003043"/>
          </a:xfrm>
          <a:prstGeom prst="rect">
            <a:avLst/>
          </a:prstGeom>
        </p:spPr>
        <p:txBody>
          <a:bodyPr lIns="0" tIns="0" rIns="0" bIns="0" rtlCol="0" anchor="t">
            <a:spAutoFit/>
          </a:bodyPr>
          <a:lstStyle/>
          <a:p>
            <a:pPr algn="ctr">
              <a:lnSpc>
                <a:spcPts val="14797"/>
              </a:lnSpc>
            </a:pPr>
            <a:r>
              <a:rPr lang="en-US" sz="15099" b="1">
                <a:solidFill>
                  <a:srgbClr val="493423"/>
                </a:solidFill>
                <a:latin typeface="Obra Letra Bold"/>
                <a:ea typeface="Obra Letra Bold"/>
                <a:cs typeface="Obra Letra Bold"/>
                <a:sym typeface="Obra Letra Bold"/>
              </a:rPr>
              <a:t>01</a:t>
            </a:r>
          </a:p>
        </p:txBody>
      </p:sp>
      <p:sp>
        <p:nvSpPr>
          <p:cNvPr id="20" name="Freeform 20"/>
          <p:cNvSpPr/>
          <p:nvPr/>
        </p:nvSpPr>
        <p:spPr>
          <a:xfrm rot="-5400000">
            <a:off x="9007576" y="2429646"/>
            <a:ext cx="708108" cy="739282"/>
          </a:xfrm>
          <a:custGeom>
            <a:avLst/>
            <a:gdLst/>
            <a:ahLst/>
            <a:cxnLst/>
            <a:rect l="l" t="t" r="r" b="b"/>
            <a:pathLst>
              <a:path w="708108" h="739282">
                <a:moveTo>
                  <a:pt x="0" y="0"/>
                </a:moveTo>
                <a:lnTo>
                  <a:pt x="708109" y="0"/>
                </a:lnTo>
                <a:lnTo>
                  <a:pt x="708109" y="739282"/>
                </a:lnTo>
                <a:lnTo>
                  <a:pt x="0" y="739282"/>
                </a:lnTo>
                <a:lnTo>
                  <a:pt x="0" y="0"/>
                </a:lnTo>
                <a:close/>
              </a:path>
            </a:pathLst>
          </a:custGeom>
          <a:blipFill>
            <a:blip r:embed="rId13">
              <a:extLst>
                <a:ext uri="{96DAC541-7B7A-43D3-8B79-37D633B846F1}">
                  <asvg:svgBlip xmlns:asvg="http://schemas.microsoft.com/office/drawing/2016/SVG/main" xmlns="" r:embed="rId14"/>
                </a:ext>
              </a:extLst>
            </a:blip>
            <a:stretch>
              <a:fillRect l="-101042" t="-84932" b="-1101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sp>
      </p:grpSp>
      <p:sp>
        <p:nvSpPr>
          <p:cNvPr id="7" name="Freeform 7"/>
          <p:cNvSpPr/>
          <p:nvPr/>
        </p:nvSpPr>
        <p:spPr>
          <a:xfrm>
            <a:off x="-6003817" y="0"/>
            <a:ext cx="9981922" cy="3720535"/>
          </a:xfrm>
          <a:custGeom>
            <a:avLst/>
            <a:gdLst/>
            <a:ahLst/>
            <a:cxnLst/>
            <a:rect l="l" t="t" r="r" b="b"/>
            <a:pathLst>
              <a:path w="9981922" h="3720535">
                <a:moveTo>
                  <a:pt x="0" y="0"/>
                </a:moveTo>
                <a:lnTo>
                  <a:pt x="9981922" y="0"/>
                </a:lnTo>
                <a:lnTo>
                  <a:pt x="9981922" y="3720535"/>
                </a:lnTo>
                <a:lnTo>
                  <a:pt x="0" y="37205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478054" y="2104832"/>
            <a:ext cx="4694339" cy="8722590"/>
          </a:xfrm>
          <a:custGeom>
            <a:avLst/>
            <a:gdLst/>
            <a:ahLst/>
            <a:cxnLst/>
            <a:rect l="l" t="t" r="r" b="b"/>
            <a:pathLst>
              <a:path w="4694339" h="8722590">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6720390" y="2104832"/>
            <a:ext cx="4694339" cy="8722590"/>
          </a:xfrm>
          <a:custGeom>
            <a:avLst/>
            <a:gdLst/>
            <a:ahLst/>
            <a:cxnLst/>
            <a:rect l="l" t="t" r="r" b="b"/>
            <a:pathLst>
              <a:path w="4694339" h="8722590">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11962725" y="2104832"/>
            <a:ext cx="4694339" cy="8722590"/>
          </a:xfrm>
          <a:custGeom>
            <a:avLst/>
            <a:gdLst/>
            <a:ahLst/>
            <a:cxnLst/>
            <a:rect l="l" t="t" r="r" b="b"/>
            <a:pathLst>
              <a:path w="4694339" h="8722590">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2372088" y="4002151"/>
            <a:ext cx="3062427" cy="5370449"/>
          </a:xfrm>
          <a:prstGeom prst="rect">
            <a:avLst/>
          </a:prstGeom>
        </p:spPr>
        <p:txBody>
          <a:bodyPr lIns="0" tIns="0" rIns="0" bIns="0" rtlCol="0" anchor="t">
            <a:spAutoFit/>
          </a:bodyPr>
          <a:lstStyle/>
          <a:p>
            <a:pPr algn="ctr">
              <a:lnSpc>
                <a:spcPts val="6958"/>
              </a:lnSpc>
            </a:pPr>
            <a:r>
              <a:rPr lang="en-US" sz="7100" b="1">
                <a:solidFill>
                  <a:srgbClr val="493423"/>
                </a:solidFill>
                <a:latin typeface="Obra Letra Bold"/>
                <a:ea typeface="Obra Letra Bold"/>
                <a:cs typeface="Obra Letra Bold"/>
                <a:sym typeface="Obra Letra Bold"/>
              </a:rPr>
              <a:t>Dữ liệu gôm những chiều thông tin:</a:t>
            </a:r>
          </a:p>
        </p:txBody>
      </p:sp>
      <p:sp>
        <p:nvSpPr>
          <p:cNvPr id="12" name="TextBox 12"/>
          <p:cNvSpPr txBox="1"/>
          <p:nvPr/>
        </p:nvSpPr>
        <p:spPr>
          <a:xfrm>
            <a:off x="7342224" y="4807953"/>
            <a:ext cx="3603553" cy="3757322"/>
          </a:xfrm>
          <a:prstGeom prst="rect">
            <a:avLst/>
          </a:prstGeom>
        </p:spPr>
        <p:txBody>
          <a:bodyPr lIns="0" tIns="0" rIns="0" bIns="0" rtlCol="0" anchor="t">
            <a:spAutoFit/>
          </a:bodyPr>
          <a:lstStyle/>
          <a:p>
            <a:pPr algn="l">
              <a:lnSpc>
                <a:spcPts val="4241"/>
              </a:lnSpc>
            </a:pPr>
            <a:r>
              <a:rPr lang="en-US" sz="4001" b="1">
                <a:solidFill>
                  <a:srgbClr val="4A2D0A"/>
                </a:solidFill>
                <a:latin typeface="Monterchi Sans Bold"/>
                <a:ea typeface="Monterchi Sans Bold"/>
                <a:cs typeface="Monterchi Sans Bold"/>
                <a:sym typeface="Monterchi Sans Bold"/>
              </a:rPr>
              <a:t>• Temperature</a:t>
            </a:r>
          </a:p>
          <a:p>
            <a:pPr algn="l">
              <a:lnSpc>
                <a:spcPts val="4241"/>
              </a:lnSpc>
            </a:pPr>
            <a:r>
              <a:rPr lang="en-US" sz="4001" b="1">
                <a:solidFill>
                  <a:srgbClr val="4A2D0A"/>
                </a:solidFill>
                <a:latin typeface="Monterchi Sans Bold"/>
                <a:ea typeface="Monterchi Sans Bold"/>
                <a:cs typeface="Monterchi Sans Bold"/>
                <a:sym typeface="Monterchi Sans Bold"/>
              </a:rPr>
              <a:t>• Humidity</a:t>
            </a:r>
          </a:p>
          <a:p>
            <a:pPr algn="l">
              <a:lnSpc>
                <a:spcPts val="4241"/>
              </a:lnSpc>
            </a:pPr>
            <a:r>
              <a:rPr lang="en-US" sz="4001" b="1">
                <a:solidFill>
                  <a:srgbClr val="4A2D0A"/>
                </a:solidFill>
                <a:latin typeface="Monterchi Sans Bold"/>
                <a:ea typeface="Monterchi Sans Bold"/>
                <a:cs typeface="Monterchi Sans Bold"/>
                <a:sym typeface="Monterchi Sans Bold"/>
              </a:rPr>
              <a:t>• Wind Speed</a:t>
            </a:r>
          </a:p>
          <a:p>
            <a:pPr algn="l">
              <a:lnSpc>
                <a:spcPts val="4241"/>
              </a:lnSpc>
            </a:pPr>
            <a:r>
              <a:rPr lang="en-US" sz="4001" b="1">
                <a:solidFill>
                  <a:srgbClr val="4A2D0A"/>
                </a:solidFill>
                <a:latin typeface="Monterchi Sans Bold"/>
                <a:ea typeface="Monterchi Sans Bold"/>
                <a:cs typeface="Monterchi Sans Bold"/>
                <a:sym typeface="Monterchi Sans Bold"/>
              </a:rPr>
              <a:t>• Wind Bearing</a:t>
            </a:r>
          </a:p>
          <a:p>
            <a:pPr algn="l">
              <a:lnSpc>
                <a:spcPts val="4241"/>
              </a:lnSpc>
            </a:pPr>
            <a:r>
              <a:rPr lang="en-US" sz="4001" b="1">
                <a:solidFill>
                  <a:srgbClr val="4A2D0A"/>
                </a:solidFill>
                <a:latin typeface="Monterchi Sans Bold"/>
                <a:ea typeface="Monterchi Sans Bold"/>
                <a:cs typeface="Monterchi Sans Bold"/>
                <a:sym typeface="Monterchi Sans Bold"/>
              </a:rPr>
              <a:t>• Visibility</a:t>
            </a:r>
          </a:p>
          <a:p>
            <a:pPr algn="l">
              <a:lnSpc>
                <a:spcPts val="4241"/>
              </a:lnSpc>
            </a:pPr>
            <a:r>
              <a:rPr lang="en-US" sz="4001" b="1">
                <a:solidFill>
                  <a:srgbClr val="4A2D0A"/>
                </a:solidFill>
                <a:latin typeface="Monterchi Sans Bold"/>
                <a:ea typeface="Monterchi Sans Bold"/>
                <a:cs typeface="Monterchi Sans Bold"/>
                <a:sym typeface="Monterchi Sans Bold"/>
              </a:rPr>
              <a:t>• Pressure Millibars</a:t>
            </a:r>
          </a:p>
          <a:p>
            <a:pPr algn="l">
              <a:lnSpc>
                <a:spcPts val="4241"/>
              </a:lnSpc>
            </a:pPr>
            <a:r>
              <a:rPr lang="en-US" sz="4001" b="1">
                <a:solidFill>
                  <a:srgbClr val="4A2D0A"/>
                </a:solidFill>
                <a:latin typeface="Monterchi Sans Bold"/>
                <a:ea typeface="Monterchi Sans Bold"/>
                <a:cs typeface="Monterchi Sans Bold"/>
                <a:sym typeface="Monterchi Sans Bold"/>
              </a:rPr>
              <a:t>• Rain</a:t>
            </a:r>
          </a:p>
        </p:txBody>
      </p:sp>
      <p:sp>
        <p:nvSpPr>
          <p:cNvPr id="13" name="TextBox 13"/>
          <p:cNvSpPr txBox="1"/>
          <p:nvPr/>
        </p:nvSpPr>
        <p:spPr>
          <a:xfrm>
            <a:off x="12700604" y="4657513"/>
            <a:ext cx="3312928" cy="3737344"/>
          </a:xfrm>
          <a:prstGeom prst="rect">
            <a:avLst/>
          </a:prstGeom>
        </p:spPr>
        <p:txBody>
          <a:bodyPr lIns="0" tIns="0" rIns="0" bIns="0" rtlCol="0" anchor="t">
            <a:spAutoFit/>
          </a:bodyPr>
          <a:lstStyle/>
          <a:p>
            <a:pPr algn="ctr">
              <a:lnSpc>
                <a:spcPts val="5886"/>
              </a:lnSpc>
            </a:pPr>
            <a:r>
              <a:rPr lang="en-US" sz="5553" b="1">
                <a:solidFill>
                  <a:srgbClr val="4A2D0A"/>
                </a:solidFill>
                <a:latin typeface="Monterchi Sans Bold"/>
                <a:ea typeface="Monterchi Sans Bold"/>
                <a:cs typeface="Monterchi Sans Bold"/>
                <a:sym typeface="Monterchi Sans Bold"/>
              </a:rPr>
              <a:t>Số lượng dữ liệu: 10000 mẫu (10000 rows × 7 columns)</a:t>
            </a:r>
          </a:p>
        </p:txBody>
      </p:sp>
      <p:sp>
        <p:nvSpPr>
          <p:cNvPr id="14" name="TextBox 14"/>
          <p:cNvSpPr txBox="1"/>
          <p:nvPr/>
        </p:nvSpPr>
        <p:spPr>
          <a:xfrm>
            <a:off x="0" y="662565"/>
            <a:ext cx="2956108" cy="2003043"/>
          </a:xfrm>
          <a:prstGeom prst="rect">
            <a:avLst/>
          </a:prstGeom>
        </p:spPr>
        <p:txBody>
          <a:bodyPr lIns="0" tIns="0" rIns="0" bIns="0" rtlCol="0" anchor="t">
            <a:spAutoFit/>
          </a:bodyPr>
          <a:lstStyle/>
          <a:p>
            <a:pPr algn="ctr">
              <a:lnSpc>
                <a:spcPts val="14797"/>
              </a:lnSpc>
            </a:pPr>
            <a:r>
              <a:rPr lang="en-US" sz="15099" b="1">
                <a:solidFill>
                  <a:srgbClr val="493423"/>
                </a:solidFill>
                <a:latin typeface="Obra Letra Bold"/>
                <a:ea typeface="Obra Letra Bold"/>
                <a:cs typeface="Obra Letra Bold"/>
                <a:sym typeface="Obra Letra Bold"/>
              </a:rPr>
              <a:t>02</a:t>
            </a:r>
          </a:p>
        </p:txBody>
      </p:sp>
      <p:sp>
        <p:nvSpPr>
          <p:cNvPr id="15" name="Freeform 15"/>
          <p:cNvSpPr/>
          <p:nvPr/>
        </p:nvSpPr>
        <p:spPr>
          <a:xfrm rot="-1150962">
            <a:off x="15208057" y="149436"/>
            <a:ext cx="3832577" cy="3910793"/>
          </a:xfrm>
          <a:custGeom>
            <a:avLst/>
            <a:gdLst/>
            <a:ahLst/>
            <a:cxnLst/>
            <a:rect l="l" t="t" r="r" b="b"/>
            <a:pathLst>
              <a:path w="3832577" h="3910793">
                <a:moveTo>
                  <a:pt x="0" y="0"/>
                </a:moveTo>
                <a:lnTo>
                  <a:pt x="3832576" y="0"/>
                </a:lnTo>
                <a:lnTo>
                  <a:pt x="3832576" y="3910792"/>
                </a:lnTo>
                <a:lnTo>
                  <a:pt x="0" y="3910792"/>
                </a:lnTo>
                <a:lnTo>
                  <a:pt x="0" y="0"/>
                </a:lnTo>
                <a:close/>
              </a:path>
            </a:pathLst>
          </a:custGeom>
          <a:blipFill>
            <a:blip r:embed="rId8"/>
            <a:stretch>
              <a:fillRect/>
            </a:stretch>
          </a:blipFill>
        </p:spPr>
      </p:sp>
      <p:sp>
        <p:nvSpPr>
          <p:cNvPr id="16" name="TextBox 16"/>
          <p:cNvSpPr txBox="1"/>
          <p:nvPr/>
        </p:nvSpPr>
        <p:spPr>
          <a:xfrm>
            <a:off x="3869491" y="856808"/>
            <a:ext cx="12109868" cy="1528832"/>
          </a:xfrm>
          <a:prstGeom prst="rect">
            <a:avLst/>
          </a:prstGeom>
        </p:spPr>
        <p:txBody>
          <a:bodyPr lIns="0" tIns="0" rIns="0" bIns="0" rtlCol="0" anchor="t">
            <a:spAutoFit/>
          </a:bodyPr>
          <a:lstStyle/>
          <a:p>
            <a:pPr algn="ctr">
              <a:lnSpc>
                <a:spcPts val="11194"/>
              </a:lnSpc>
            </a:pPr>
            <a:r>
              <a:rPr lang="en-US" sz="11422" b="1">
                <a:solidFill>
                  <a:srgbClr val="F3F1DB"/>
                </a:solidFill>
                <a:latin typeface="Obra Letra Bold"/>
                <a:ea typeface="Obra Letra Bold"/>
                <a:cs typeface="Obra Letra Bold"/>
                <a:sym typeface="Obra Letra Bold"/>
              </a:rPr>
              <a:t>Mô tả tập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1324</Words>
  <Application>Microsoft Office PowerPoint</Application>
  <PresentationFormat>Custom</PresentationFormat>
  <Paragraphs>106</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Obra Letra Bold</vt:lpstr>
      <vt:lpstr>Calibri</vt:lpstr>
      <vt:lpstr>Monterchi Sans Bold</vt:lpstr>
      <vt:lpstr>Canva Sans Bold</vt:lpstr>
      <vt:lpstr>Monterchi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XÁC SUẤT TỶ LỆ CÓ MƯA HAY KHÔNG</dc:title>
  <cp:lastModifiedBy>ADMIN</cp:lastModifiedBy>
  <cp:revision>3</cp:revision>
  <dcterms:created xsi:type="dcterms:W3CDTF">2006-08-16T00:00:00Z</dcterms:created>
  <dcterms:modified xsi:type="dcterms:W3CDTF">2024-10-29T05:44:36Z</dcterms:modified>
  <dc:identifier>DAGU3K9sM_A</dc:identifier>
</cp:coreProperties>
</file>